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84" r:id="rId6"/>
    <p:sldId id="285" r:id="rId7"/>
    <p:sldId id="283" r:id="rId8"/>
    <p:sldId id="261" r:id="rId9"/>
    <p:sldId id="282" r:id="rId10"/>
    <p:sldId id="281" r:id="rId11"/>
    <p:sldId id="258" r:id="rId12"/>
    <p:sldId id="271" r:id="rId13"/>
    <p:sldId id="262" r:id="rId14"/>
    <p:sldId id="263" r:id="rId15"/>
    <p:sldId id="264" r:id="rId16"/>
    <p:sldId id="265" r:id="rId17"/>
    <p:sldId id="272" r:id="rId18"/>
    <p:sldId id="273" r:id="rId19"/>
    <p:sldId id="280" r:id="rId20"/>
    <p:sldId id="278" r:id="rId21"/>
    <p:sldId id="277" r:id="rId22"/>
    <p:sldId id="279" r:id="rId23"/>
    <p:sldId id="276"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A080-68E6-48C8-B8AB-1686B7FC0B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8AD0352-48F3-457C-A7BA-4F79A2F9B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AE9D2C1-A22D-476E-A467-69084E452BDB}"/>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5" name="Footer Placeholder 4">
            <a:extLst>
              <a:ext uri="{FF2B5EF4-FFF2-40B4-BE49-F238E27FC236}">
                <a16:creationId xmlns:a16="http://schemas.microsoft.com/office/drawing/2014/main" id="{5F33616B-B08B-469C-B684-0916F6BB1D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B754528-1E07-4302-8D5B-5F52FB6F2C21}"/>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109452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7CB9-352B-4CD6-9C8D-B62DBA5C92C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32ECC3-E147-4E39-9485-0F7E71FBE1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F3AB95-0211-413C-A5A6-1BD11CD253F6}"/>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5" name="Footer Placeholder 4">
            <a:extLst>
              <a:ext uri="{FF2B5EF4-FFF2-40B4-BE49-F238E27FC236}">
                <a16:creationId xmlns:a16="http://schemas.microsoft.com/office/drawing/2014/main" id="{3711678C-129C-4858-9E92-039479E172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4F35A41-B7FB-4C98-9C46-E0BCE1232022}"/>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397896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3F5361-4777-4795-9B6E-118F6C3AB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208789A-45AF-4185-AF16-D96C578776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4520A75-C4BE-45B1-A09C-29F691C95938}"/>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5" name="Footer Placeholder 4">
            <a:extLst>
              <a:ext uri="{FF2B5EF4-FFF2-40B4-BE49-F238E27FC236}">
                <a16:creationId xmlns:a16="http://schemas.microsoft.com/office/drawing/2014/main" id="{8E636A1B-FD05-4D05-9525-ED50AFCB8B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D1A78B-AA87-4FBF-885F-D3E695624432}"/>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81011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4215-C5DF-493A-9C51-10091EB3694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24AC109-23FF-4423-8250-27C9CDC06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5CB207D-4F45-4FA2-8000-B659F1196AE0}"/>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5" name="Footer Placeholder 4">
            <a:extLst>
              <a:ext uri="{FF2B5EF4-FFF2-40B4-BE49-F238E27FC236}">
                <a16:creationId xmlns:a16="http://schemas.microsoft.com/office/drawing/2014/main" id="{AC4665C7-1F3C-4FFD-8BA0-422628FAD7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CB1E09-20A4-4EE3-96C1-2FB3DA1E6C7C}"/>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298220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9A68-2C72-4D78-BA3F-159DB94553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A52EDAD-0864-420B-80B1-43399DCA4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665A1-C08D-48CE-9D66-8FB31D4F9DFC}"/>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5" name="Footer Placeholder 4">
            <a:extLst>
              <a:ext uri="{FF2B5EF4-FFF2-40B4-BE49-F238E27FC236}">
                <a16:creationId xmlns:a16="http://schemas.microsoft.com/office/drawing/2014/main" id="{07BE25A5-FAC4-4DA2-AB1B-4C4EAABF5A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4F0414-EAE7-49A5-A83F-1A9592B97E15}"/>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109579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3EC6-145E-4E52-B2C4-8E35D44B802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0AF1E0C-0163-49F8-A093-CAB0D18449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CE8A27E-536C-490B-BAAE-C28696EA08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338A674-A1FF-44E7-A0D1-266CFC08E9D4}"/>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6" name="Footer Placeholder 5">
            <a:extLst>
              <a:ext uri="{FF2B5EF4-FFF2-40B4-BE49-F238E27FC236}">
                <a16:creationId xmlns:a16="http://schemas.microsoft.com/office/drawing/2014/main" id="{3DECF503-2628-40AA-B655-3FAEF514956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16A5D44-0CB1-4E7E-8F3D-8F66FAAA43C8}"/>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47908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FAFF-4E1F-4FD3-A99F-AA7638CFBC0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81AAF99-4247-4260-878D-B06F6D31C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3E6BF4-771A-420A-A655-C05DAF5D0C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3B2F4A0-9AF8-4FE8-A31D-CA5D1915B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038B16-F824-42FB-ACC5-E56652B1C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BD8CCD1-4C59-45D6-8A8E-E94F7ED86AAB}"/>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8" name="Footer Placeholder 7">
            <a:extLst>
              <a:ext uri="{FF2B5EF4-FFF2-40B4-BE49-F238E27FC236}">
                <a16:creationId xmlns:a16="http://schemas.microsoft.com/office/drawing/2014/main" id="{E91C8574-CF4F-451D-B743-86F6BFA539A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013093F-D776-4552-AF73-9F1EE8B30EBF}"/>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25117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BD83-EAAD-4F30-9474-C7A46CB5403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0BA1B96-E3F6-49C6-B3CC-6A4A042A6422}"/>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4" name="Footer Placeholder 3">
            <a:extLst>
              <a:ext uri="{FF2B5EF4-FFF2-40B4-BE49-F238E27FC236}">
                <a16:creationId xmlns:a16="http://schemas.microsoft.com/office/drawing/2014/main" id="{D1C6526A-28E7-4586-BDCE-901F305151B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DADB469-A8EB-4B11-A1CF-C5B033D23222}"/>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356402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53077-A12E-43DB-81F7-2DD0019E6D82}"/>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3" name="Footer Placeholder 2">
            <a:extLst>
              <a:ext uri="{FF2B5EF4-FFF2-40B4-BE49-F238E27FC236}">
                <a16:creationId xmlns:a16="http://schemas.microsoft.com/office/drawing/2014/main" id="{A129CC39-C1C0-4C3D-B970-B79595B8E71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D5CAC13-2535-4637-9811-206D8E5F039F}"/>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340479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CAF6-B618-4E30-B731-0F3E22F57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79F816E-CBED-4F77-B2A6-75395786CF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53D6330-CB55-4ACE-BFC1-33FF5055E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25605-2853-409C-B02E-736A00130D64}"/>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6" name="Footer Placeholder 5">
            <a:extLst>
              <a:ext uri="{FF2B5EF4-FFF2-40B4-BE49-F238E27FC236}">
                <a16:creationId xmlns:a16="http://schemas.microsoft.com/office/drawing/2014/main" id="{7568FA08-EED9-4324-A46C-C79AEEA8AD6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DEACB45-0FF4-4EF1-A03F-7F5ECBAABF35}"/>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95906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E440-B90D-47AC-8EE7-CB6176355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D3355B4-44BB-45A2-9CAE-E7B63EC32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A341AE7-5C61-4CC8-BB47-9458E74E6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DC91A-5FA7-4425-92C5-26C3C6B6D5E9}"/>
              </a:ext>
            </a:extLst>
          </p:cNvPr>
          <p:cNvSpPr>
            <a:spLocks noGrp="1"/>
          </p:cNvSpPr>
          <p:nvPr>
            <p:ph type="dt" sz="half" idx="10"/>
          </p:nvPr>
        </p:nvSpPr>
        <p:spPr/>
        <p:txBody>
          <a:bodyPr/>
          <a:lstStyle/>
          <a:p>
            <a:fld id="{72F00DC1-6F20-44F3-840C-8A2B4DF013C3}" type="datetimeFigureOut">
              <a:rPr lang="en-IN" smtClean="0"/>
              <a:t>06-04-2022</a:t>
            </a:fld>
            <a:endParaRPr lang="en-IN"/>
          </a:p>
        </p:txBody>
      </p:sp>
      <p:sp>
        <p:nvSpPr>
          <p:cNvPr id="6" name="Footer Placeholder 5">
            <a:extLst>
              <a:ext uri="{FF2B5EF4-FFF2-40B4-BE49-F238E27FC236}">
                <a16:creationId xmlns:a16="http://schemas.microsoft.com/office/drawing/2014/main" id="{1351FE75-8F41-4454-A847-B4AC9D81045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995201A-3C1D-4EB5-A840-9E0889C4C543}"/>
              </a:ext>
            </a:extLst>
          </p:cNvPr>
          <p:cNvSpPr>
            <a:spLocks noGrp="1"/>
          </p:cNvSpPr>
          <p:nvPr>
            <p:ph type="sldNum" sz="quarter" idx="12"/>
          </p:nvPr>
        </p:nvSpPr>
        <p:spPr/>
        <p:txBody>
          <a:bodyPr/>
          <a:lstStyle/>
          <a:p>
            <a:fld id="{D0C77340-92D1-40AD-ABDF-11CE4CF32488}" type="slidenum">
              <a:rPr lang="en-IN" smtClean="0"/>
              <a:t>‹#›</a:t>
            </a:fld>
            <a:endParaRPr lang="en-IN"/>
          </a:p>
        </p:txBody>
      </p:sp>
    </p:spTree>
    <p:extLst>
      <p:ext uri="{BB962C8B-B14F-4D97-AF65-F5344CB8AC3E}">
        <p14:creationId xmlns:p14="http://schemas.microsoft.com/office/powerpoint/2010/main" val="173885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26B70-B250-4C14-AB88-E091EA856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82F05A6-5EFC-4477-80C4-DE02E8BC4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B8DE7C-0B96-4D90-A6E4-366CB8486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00DC1-6F20-44F3-840C-8A2B4DF013C3}" type="datetimeFigureOut">
              <a:rPr lang="en-IN" smtClean="0"/>
              <a:t>06-04-2022</a:t>
            </a:fld>
            <a:endParaRPr lang="en-IN"/>
          </a:p>
        </p:txBody>
      </p:sp>
      <p:sp>
        <p:nvSpPr>
          <p:cNvPr id="5" name="Footer Placeholder 4">
            <a:extLst>
              <a:ext uri="{FF2B5EF4-FFF2-40B4-BE49-F238E27FC236}">
                <a16:creationId xmlns:a16="http://schemas.microsoft.com/office/drawing/2014/main" id="{A7046849-39DB-4FF9-ACB2-AD25DA4A7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BBD359F-8510-43E6-B1B1-6F96691CB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77340-92D1-40AD-ABDF-11CE4CF32488}" type="slidenum">
              <a:rPr lang="en-IN" smtClean="0"/>
              <a:t>‹#›</a:t>
            </a:fld>
            <a:endParaRPr lang="en-IN"/>
          </a:p>
        </p:txBody>
      </p:sp>
    </p:spTree>
    <p:extLst>
      <p:ext uri="{BB962C8B-B14F-4D97-AF65-F5344CB8AC3E}">
        <p14:creationId xmlns:p14="http://schemas.microsoft.com/office/powerpoint/2010/main" val="67908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ciprofiles.com/profile/142424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B1E2-C4DC-4E0C-97FE-501E2EF2E3C5}"/>
              </a:ext>
            </a:extLst>
          </p:cNvPr>
          <p:cNvSpPr>
            <a:spLocks noGrp="1"/>
          </p:cNvSpPr>
          <p:nvPr>
            <p:ph type="ctrTitle"/>
          </p:nvPr>
        </p:nvSpPr>
        <p:spPr/>
        <p:txBody>
          <a:bodyPr/>
          <a:lstStyle/>
          <a:p>
            <a:r>
              <a:rPr lang="en-IN" b="1" dirty="0">
                <a:solidFill>
                  <a:srgbClr val="00B050"/>
                </a:solidFill>
              </a:rPr>
              <a:t>Natural Farming Approaches in Plant Protection </a:t>
            </a:r>
          </a:p>
        </p:txBody>
      </p:sp>
      <p:sp>
        <p:nvSpPr>
          <p:cNvPr id="3" name="Subtitle 2">
            <a:extLst>
              <a:ext uri="{FF2B5EF4-FFF2-40B4-BE49-F238E27FC236}">
                <a16:creationId xmlns:a16="http://schemas.microsoft.com/office/drawing/2014/main" id="{C5AE089A-03E7-4907-8E61-99E5CABB35B6}"/>
              </a:ext>
            </a:extLst>
          </p:cNvPr>
          <p:cNvSpPr>
            <a:spLocks noGrp="1"/>
          </p:cNvSpPr>
          <p:nvPr>
            <p:ph type="subTitle" idx="1"/>
          </p:nvPr>
        </p:nvSpPr>
        <p:spPr/>
        <p:txBody>
          <a:bodyPr/>
          <a:lstStyle/>
          <a:p>
            <a:r>
              <a:rPr lang="en-IN" sz="3600" b="1" dirty="0">
                <a:solidFill>
                  <a:srgbClr val="0070C0"/>
                </a:solidFill>
              </a:rPr>
              <a:t>Dr.</a:t>
            </a:r>
            <a:r>
              <a:rPr lang="en-IN" sz="3600" dirty="0">
                <a:solidFill>
                  <a:srgbClr val="0070C0"/>
                </a:solidFill>
              </a:rPr>
              <a:t> </a:t>
            </a:r>
            <a:r>
              <a:rPr lang="en-IN" sz="3600" b="1" dirty="0">
                <a:solidFill>
                  <a:srgbClr val="0070C0"/>
                </a:solidFill>
              </a:rPr>
              <a:t>G</a:t>
            </a:r>
            <a:r>
              <a:rPr lang="en-IN" sz="3600" dirty="0">
                <a:solidFill>
                  <a:srgbClr val="0070C0"/>
                </a:solidFill>
              </a:rPr>
              <a:t> </a:t>
            </a:r>
            <a:r>
              <a:rPr lang="en-IN" sz="3600" b="1" dirty="0">
                <a:solidFill>
                  <a:srgbClr val="0070C0"/>
                </a:solidFill>
              </a:rPr>
              <a:t>Venkat</a:t>
            </a:r>
            <a:r>
              <a:rPr lang="en-IN" sz="3600" dirty="0">
                <a:solidFill>
                  <a:srgbClr val="0070C0"/>
                </a:solidFill>
              </a:rPr>
              <a:t> </a:t>
            </a:r>
            <a:r>
              <a:rPr lang="en-IN" sz="3600" b="1" dirty="0">
                <a:solidFill>
                  <a:srgbClr val="0070C0"/>
                </a:solidFill>
              </a:rPr>
              <a:t>Raman</a:t>
            </a:r>
            <a:r>
              <a:rPr lang="en-IN" dirty="0"/>
              <a:t>. </a:t>
            </a:r>
          </a:p>
          <a:p>
            <a:endParaRPr lang="en-IN" dirty="0"/>
          </a:p>
        </p:txBody>
      </p:sp>
    </p:spTree>
    <p:extLst>
      <p:ext uri="{BB962C8B-B14F-4D97-AF65-F5344CB8AC3E}">
        <p14:creationId xmlns:p14="http://schemas.microsoft.com/office/powerpoint/2010/main" val="142839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6654-0ABD-483D-A1B8-484D5237C4F1}"/>
              </a:ext>
            </a:extLst>
          </p:cNvPr>
          <p:cNvSpPr>
            <a:spLocks noGrp="1"/>
          </p:cNvSpPr>
          <p:nvPr>
            <p:ph type="title"/>
          </p:nvPr>
        </p:nvSpPr>
        <p:spPr>
          <a:xfrm>
            <a:off x="838200" y="315250"/>
            <a:ext cx="10515600" cy="657340"/>
          </a:xfrm>
        </p:spPr>
        <p:txBody>
          <a:bodyPr>
            <a:normAutofit fontScale="90000"/>
          </a:bodyPr>
          <a:lstStyle/>
          <a:p>
            <a:r>
              <a:rPr lang="en-IN" b="1" dirty="0"/>
              <a:t>Insect Pests and Management Approaches  </a:t>
            </a:r>
          </a:p>
        </p:txBody>
      </p:sp>
      <p:sp>
        <p:nvSpPr>
          <p:cNvPr id="3" name="Content Placeholder 2">
            <a:extLst>
              <a:ext uri="{FF2B5EF4-FFF2-40B4-BE49-F238E27FC236}">
                <a16:creationId xmlns:a16="http://schemas.microsoft.com/office/drawing/2014/main" id="{2D36980D-40DD-4718-934E-BF0B623A5882}"/>
              </a:ext>
            </a:extLst>
          </p:cNvPr>
          <p:cNvSpPr>
            <a:spLocks noGrp="1"/>
          </p:cNvSpPr>
          <p:nvPr>
            <p:ph idx="1"/>
          </p:nvPr>
        </p:nvSpPr>
        <p:spPr>
          <a:xfrm>
            <a:off x="838200" y="1313411"/>
            <a:ext cx="10515600" cy="5154497"/>
          </a:xfrm>
        </p:spPr>
        <p:txBody>
          <a:bodyPr>
            <a:normAutofit fontScale="85000" lnSpcReduction="20000"/>
          </a:bodyPr>
          <a:lstStyle/>
          <a:p>
            <a:pPr marL="0" indent="0">
              <a:buNone/>
            </a:pPr>
            <a:r>
              <a:rPr lang="en-IN" sz="3600" dirty="0"/>
              <a:t>Preventive Approaches </a:t>
            </a:r>
          </a:p>
          <a:p>
            <a:r>
              <a:rPr lang="en-IN" dirty="0"/>
              <a:t>Seed Treatment with </a:t>
            </a:r>
            <a:r>
              <a:rPr lang="en-IN" dirty="0" err="1"/>
              <a:t>Beejamruth</a:t>
            </a:r>
            <a:endParaRPr lang="en-IN" dirty="0"/>
          </a:p>
          <a:p>
            <a:r>
              <a:rPr lang="en-IN" dirty="0"/>
              <a:t>Spraying of </a:t>
            </a:r>
            <a:r>
              <a:rPr lang="en-IN" dirty="0" err="1"/>
              <a:t>Panchagavya</a:t>
            </a:r>
            <a:r>
              <a:rPr lang="en-IN" dirty="0"/>
              <a:t> ( Both Growth promoter and pest and disease resistant)</a:t>
            </a:r>
          </a:p>
          <a:p>
            <a:r>
              <a:rPr lang="en-IN" dirty="0"/>
              <a:t>Push-pull strategy by Crop diversity </a:t>
            </a:r>
          </a:p>
          <a:p>
            <a:r>
              <a:rPr lang="en-IN" dirty="0"/>
              <a:t>Border crops</a:t>
            </a:r>
          </a:p>
          <a:p>
            <a:r>
              <a:rPr lang="en-IN" dirty="0"/>
              <a:t>Trap crops</a:t>
            </a:r>
          </a:p>
          <a:p>
            <a:r>
              <a:rPr lang="en-IN" dirty="0"/>
              <a:t>Yellow , white, Blue sticky plates</a:t>
            </a:r>
          </a:p>
          <a:p>
            <a:r>
              <a:rPr lang="en-IN" dirty="0"/>
              <a:t>Light traps</a:t>
            </a:r>
          </a:p>
          <a:p>
            <a:r>
              <a:rPr lang="en-IN" dirty="0"/>
              <a:t>Pheromone traps </a:t>
            </a:r>
          </a:p>
          <a:p>
            <a:r>
              <a:rPr lang="en-IN" dirty="0"/>
              <a:t>Bird perches</a:t>
            </a:r>
          </a:p>
          <a:p>
            <a:pPr marL="0" indent="0">
              <a:buNone/>
            </a:pPr>
            <a:r>
              <a:rPr lang="en-IN" sz="3600" dirty="0"/>
              <a:t>Curative </a:t>
            </a:r>
          </a:p>
          <a:p>
            <a:pPr marL="0" indent="0">
              <a:buNone/>
            </a:pPr>
            <a:r>
              <a:rPr lang="en-IN" dirty="0"/>
              <a:t>Spraying of </a:t>
            </a:r>
            <a:r>
              <a:rPr lang="en-IN" dirty="0" err="1"/>
              <a:t>Neemastra</a:t>
            </a:r>
            <a:r>
              <a:rPr lang="en-IN" dirty="0"/>
              <a:t>, </a:t>
            </a:r>
            <a:r>
              <a:rPr lang="en-IN" dirty="0" err="1"/>
              <a:t>Agnastra</a:t>
            </a:r>
            <a:r>
              <a:rPr lang="en-IN" dirty="0"/>
              <a:t>, </a:t>
            </a:r>
            <a:r>
              <a:rPr lang="en-IN" dirty="0" err="1"/>
              <a:t>Brahmastra</a:t>
            </a:r>
            <a:r>
              <a:rPr lang="en-IN" dirty="0"/>
              <a:t>, </a:t>
            </a:r>
            <a:r>
              <a:rPr lang="en-IN" dirty="0" err="1"/>
              <a:t>Dashaparni</a:t>
            </a:r>
            <a:r>
              <a:rPr lang="en-IN" dirty="0"/>
              <a:t> etc. </a:t>
            </a:r>
          </a:p>
        </p:txBody>
      </p:sp>
    </p:spTree>
    <p:extLst>
      <p:ext uri="{BB962C8B-B14F-4D97-AF65-F5344CB8AC3E}">
        <p14:creationId xmlns:p14="http://schemas.microsoft.com/office/powerpoint/2010/main" val="356059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1104-DCA2-4BAD-B063-856B93AECFAD}"/>
              </a:ext>
            </a:extLst>
          </p:cNvPr>
          <p:cNvSpPr>
            <a:spLocks noGrp="1"/>
          </p:cNvSpPr>
          <p:nvPr>
            <p:ph type="title"/>
          </p:nvPr>
        </p:nvSpPr>
        <p:spPr>
          <a:xfrm>
            <a:off x="838200" y="365126"/>
            <a:ext cx="10515600" cy="607464"/>
          </a:xfrm>
        </p:spPr>
        <p:txBody>
          <a:bodyPr>
            <a:normAutofit fontScale="90000"/>
          </a:bodyPr>
          <a:lstStyle/>
          <a:p>
            <a:br>
              <a:rPr lang="en-IN" dirty="0"/>
            </a:br>
            <a:r>
              <a:rPr lang="en-IN" dirty="0"/>
              <a:t>Seed Treatment with </a:t>
            </a:r>
            <a:r>
              <a:rPr lang="en-IN" dirty="0" err="1"/>
              <a:t>Beejamruth</a:t>
            </a:r>
            <a:br>
              <a:rPr lang="en-IN" dirty="0"/>
            </a:br>
            <a:endParaRPr lang="en-IN" dirty="0"/>
          </a:p>
        </p:txBody>
      </p:sp>
      <p:sp>
        <p:nvSpPr>
          <p:cNvPr id="3" name="Content Placeholder 2">
            <a:extLst>
              <a:ext uri="{FF2B5EF4-FFF2-40B4-BE49-F238E27FC236}">
                <a16:creationId xmlns:a16="http://schemas.microsoft.com/office/drawing/2014/main" id="{7AE8DC84-638C-4276-8FD6-8E2D02A30758}"/>
              </a:ext>
            </a:extLst>
          </p:cNvPr>
          <p:cNvSpPr>
            <a:spLocks noGrp="1"/>
          </p:cNvSpPr>
          <p:nvPr>
            <p:ph idx="1"/>
          </p:nvPr>
        </p:nvSpPr>
        <p:spPr>
          <a:xfrm>
            <a:off x="838200" y="1047404"/>
            <a:ext cx="10515600" cy="5129559"/>
          </a:xfrm>
        </p:spPr>
        <p:txBody>
          <a:bodyPr>
            <a:normAutofit fontScale="55000" lnSpcReduction="20000"/>
          </a:bodyPr>
          <a:lstStyle/>
          <a:p>
            <a:pPr marL="0" indent="0">
              <a:buNone/>
            </a:pPr>
            <a:r>
              <a:rPr lang="en-IN" sz="6200" b="1" dirty="0"/>
              <a:t>Ingredients</a:t>
            </a:r>
            <a:endParaRPr lang="en-IN" sz="4300" b="1" dirty="0">
              <a:effectLst/>
              <a:latin typeface="Calibri" panose="020F0502020204030204" pitchFamily="34" charset="0"/>
              <a:ea typeface="Calibri" panose="020F0502020204030204" pitchFamily="34" charset="0"/>
              <a:cs typeface="Gautami" panose="020B0502040204020203" pitchFamily="34" charset="0"/>
            </a:endParaRPr>
          </a:p>
          <a:p>
            <a:pPr marL="342900" lvl="0" indent="-342900" algn="just">
              <a:lnSpc>
                <a:spcPct val="107000"/>
              </a:lnSpc>
              <a:spcAft>
                <a:spcPts val="800"/>
              </a:spcAft>
              <a:buFont typeface="+mj-lt"/>
              <a:buAutoNum type="arabicPeriod"/>
            </a:pPr>
            <a:r>
              <a:rPr lang="en-IN" sz="2600" dirty="0">
                <a:effectLst/>
                <a:ea typeface="Calibri" panose="020F0502020204030204" pitchFamily="34" charset="0"/>
                <a:cs typeface="Gautami" panose="020B0502040204020203" pitchFamily="34" charset="0"/>
              </a:rPr>
              <a:t>Water – 20 </a:t>
            </a:r>
            <a:r>
              <a:rPr lang="en-IN" sz="2600" dirty="0" err="1">
                <a:effectLst/>
                <a:ea typeface="Calibri" panose="020F0502020204030204" pitchFamily="34" charset="0"/>
                <a:cs typeface="Gautami" panose="020B0502040204020203" pitchFamily="34" charset="0"/>
              </a:rPr>
              <a:t>ltrs</a:t>
            </a:r>
            <a:endParaRPr lang="en-IN" sz="2600" dirty="0">
              <a:effectLst/>
              <a:ea typeface="Calibri" panose="020F0502020204030204" pitchFamily="34" charset="0"/>
              <a:cs typeface="Gautami" panose="020B0502040204020203" pitchFamily="34" charset="0"/>
            </a:endParaRPr>
          </a:p>
          <a:p>
            <a:pPr marL="342900" lvl="0" indent="-342900" algn="just">
              <a:lnSpc>
                <a:spcPct val="107000"/>
              </a:lnSpc>
              <a:spcAft>
                <a:spcPts val="800"/>
              </a:spcAft>
              <a:buFont typeface="+mj-lt"/>
              <a:buAutoNum type="arabicPeriod"/>
            </a:pPr>
            <a:r>
              <a:rPr lang="en-IN" sz="2600" dirty="0">
                <a:effectLst/>
                <a:ea typeface="Calibri" panose="020F0502020204030204" pitchFamily="34" charset="0"/>
                <a:cs typeface="Gautami" panose="020B0502040204020203" pitchFamily="34" charset="0"/>
              </a:rPr>
              <a:t>Desi Cow dung - 5kgs</a:t>
            </a:r>
          </a:p>
          <a:p>
            <a:pPr marL="342900" lvl="0" indent="-342900" algn="just">
              <a:lnSpc>
                <a:spcPct val="107000"/>
              </a:lnSpc>
              <a:spcAft>
                <a:spcPts val="800"/>
              </a:spcAft>
              <a:buFont typeface="+mj-lt"/>
              <a:buAutoNum type="arabicPeriod"/>
            </a:pPr>
            <a:r>
              <a:rPr lang="en-IN" sz="2600" dirty="0">
                <a:effectLst/>
                <a:ea typeface="Calibri" panose="020F0502020204030204" pitchFamily="34" charset="0"/>
                <a:cs typeface="Gautami" panose="020B0502040204020203" pitchFamily="34" charset="0"/>
              </a:rPr>
              <a:t>Desi Cow urine - 5 </a:t>
            </a:r>
            <a:r>
              <a:rPr lang="en-IN" sz="2600" dirty="0" err="1">
                <a:effectLst/>
                <a:ea typeface="Calibri" panose="020F0502020204030204" pitchFamily="34" charset="0"/>
                <a:cs typeface="Gautami" panose="020B0502040204020203" pitchFamily="34" charset="0"/>
              </a:rPr>
              <a:t>ltrs</a:t>
            </a:r>
            <a:endParaRPr lang="en-IN" sz="2600" dirty="0">
              <a:effectLst/>
              <a:ea typeface="Calibri" panose="020F0502020204030204" pitchFamily="34" charset="0"/>
              <a:cs typeface="Gautami" panose="020B0502040204020203" pitchFamily="34" charset="0"/>
            </a:endParaRPr>
          </a:p>
          <a:p>
            <a:pPr marL="342900" lvl="0" indent="-342900" algn="just">
              <a:lnSpc>
                <a:spcPct val="107000"/>
              </a:lnSpc>
              <a:spcAft>
                <a:spcPts val="800"/>
              </a:spcAft>
              <a:buFont typeface="+mj-lt"/>
              <a:buAutoNum type="arabicPeriod"/>
            </a:pPr>
            <a:r>
              <a:rPr lang="en-IN" sz="2600" dirty="0">
                <a:effectLst/>
                <a:ea typeface="Calibri" panose="020F0502020204030204" pitchFamily="34" charset="0"/>
                <a:cs typeface="Gautami" panose="020B0502040204020203" pitchFamily="34" charset="0"/>
              </a:rPr>
              <a:t>Edible Calcium - 50 grams</a:t>
            </a:r>
          </a:p>
          <a:p>
            <a:pPr marL="0" indent="0">
              <a:buNone/>
            </a:pPr>
            <a:r>
              <a:rPr lang="en-IN" sz="2600" dirty="0">
                <a:effectLst/>
                <a:ea typeface="Calibri" panose="020F0502020204030204" pitchFamily="34" charset="0"/>
              </a:rPr>
              <a:t>5.      Bund Soil - 200 gram</a:t>
            </a:r>
          </a:p>
          <a:p>
            <a:pPr marL="0" indent="0">
              <a:buNone/>
            </a:pPr>
            <a:endParaRPr lang="en-IN" dirty="0"/>
          </a:p>
          <a:p>
            <a:pPr marL="0" indent="0">
              <a:buNone/>
            </a:pPr>
            <a:r>
              <a:rPr lang="en-IN" sz="4900" b="1" dirty="0"/>
              <a:t>Preparation method</a:t>
            </a:r>
          </a:p>
          <a:p>
            <a:pPr marL="0" indent="0">
              <a:buNone/>
            </a:pPr>
            <a:r>
              <a:rPr lang="en-IN" sz="4900" dirty="0">
                <a:effectLst/>
                <a:latin typeface="Calibri" panose="020F0502020204030204" pitchFamily="34" charset="0"/>
                <a:ea typeface="Calibri" panose="020F0502020204030204" pitchFamily="34" charset="0"/>
                <a:cs typeface="Times New Roman" panose="02020603050405020304" pitchFamily="18" charset="0"/>
              </a:rPr>
              <a:t>Take a Plastic Drum/ Mud Pot/ Iron Drum/ Cement Drum: Mix all the above stated ingredients by stirring it with a wooden stick in clockwise direction. Soak the solution overnight. Next day morning filter it with a nylon cloth and it can be used for seed treatment</a:t>
            </a:r>
            <a:endParaRPr lang="en-IN" sz="8600" dirty="0"/>
          </a:p>
          <a:p>
            <a:pPr marL="0" indent="0">
              <a:buNone/>
            </a:pPr>
            <a:r>
              <a:rPr lang="en-IN" sz="2900" b="1" dirty="0">
                <a:effectLst/>
                <a:latin typeface="Calibri" panose="020F0502020204030204" pitchFamily="34" charset="0"/>
                <a:ea typeface="Calibri" panose="020F0502020204030204" pitchFamily="34" charset="0"/>
                <a:cs typeface="Times New Roman" panose="02020603050405020304" pitchFamily="18" charset="0"/>
              </a:rPr>
              <a:t>Shelf</a:t>
            </a:r>
            <a:r>
              <a:rPr lang="en-IN" sz="2900" dirty="0">
                <a:effectLst/>
                <a:latin typeface="Calibri" panose="020F0502020204030204" pitchFamily="34" charset="0"/>
                <a:ea typeface="Calibri" panose="020F0502020204030204" pitchFamily="34" charset="0"/>
                <a:cs typeface="Times New Roman" panose="02020603050405020304" pitchFamily="18" charset="0"/>
              </a:rPr>
              <a:t> </a:t>
            </a:r>
            <a:r>
              <a:rPr lang="en-IN" sz="2900" b="1" dirty="0">
                <a:effectLst/>
                <a:latin typeface="Calibri" panose="020F0502020204030204" pitchFamily="34" charset="0"/>
                <a:ea typeface="Calibri" panose="020F0502020204030204" pitchFamily="34" charset="0"/>
                <a:cs typeface="Times New Roman" panose="02020603050405020304" pitchFamily="18" charset="0"/>
              </a:rPr>
              <a:t>Life</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3400" dirty="0">
                <a:effectLst/>
                <a:latin typeface="Calibri" panose="020F0502020204030204" pitchFamily="34" charset="0"/>
                <a:ea typeface="Calibri" panose="020F0502020204030204" pitchFamily="34" charset="0"/>
                <a:cs typeface="Times New Roman" panose="02020603050405020304" pitchFamily="18" charset="0"/>
              </a:rPr>
              <a:t>48 hours</a:t>
            </a:r>
            <a:r>
              <a:rPr lang="en-IN" sz="1800" dirty="0">
                <a:effectLst/>
                <a:latin typeface="Calibri" panose="020F0502020204030204" pitchFamily="34"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buNone/>
            </a:pPr>
            <a:endParaRPr lang="en-IN" dirty="0"/>
          </a:p>
          <a:p>
            <a:pPr lvl="1"/>
            <a:endParaRPr lang="en-IN" dirty="0"/>
          </a:p>
        </p:txBody>
      </p:sp>
    </p:spTree>
    <p:extLst>
      <p:ext uri="{BB962C8B-B14F-4D97-AF65-F5344CB8AC3E}">
        <p14:creationId xmlns:p14="http://schemas.microsoft.com/office/powerpoint/2010/main" val="180022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4268-F839-4B1C-A169-BD2F55E91CBF}"/>
              </a:ext>
            </a:extLst>
          </p:cNvPr>
          <p:cNvSpPr>
            <a:spLocks noGrp="1"/>
          </p:cNvSpPr>
          <p:nvPr>
            <p:ph type="title"/>
          </p:nvPr>
        </p:nvSpPr>
        <p:spPr/>
        <p:txBody>
          <a:bodyPr/>
          <a:lstStyle/>
          <a:p>
            <a:r>
              <a:rPr lang="en-IN" dirty="0" err="1"/>
              <a:t>Beejamruth</a:t>
            </a:r>
            <a:r>
              <a:rPr lang="en-IN" dirty="0"/>
              <a:t>-Benefits and Usage</a:t>
            </a:r>
          </a:p>
        </p:txBody>
      </p:sp>
      <p:sp>
        <p:nvSpPr>
          <p:cNvPr id="3" name="Content Placeholder 2">
            <a:extLst>
              <a:ext uri="{FF2B5EF4-FFF2-40B4-BE49-F238E27FC236}">
                <a16:creationId xmlns:a16="http://schemas.microsoft.com/office/drawing/2014/main" id="{B80E423D-A185-4212-BAEB-71BAF79F546F}"/>
              </a:ext>
            </a:extLst>
          </p:cNvPr>
          <p:cNvSpPr>
            <a:spLocks noGrp="1"/>
          </p:cNvSpPr>
          <p:nvPr>
            <p:ph idx="1"/>
          </p:nvPr>
        </p:nvSpPr>
        <p:spPr>
          <a:xfrm>
            <a:off x="838200" y="1421476"/>
            <a:ext cx="10515600" cy="5004262"/>
          </a:xfrm>
        </p:spPr>
        <p:txBody>
          <a:bodyPr>
            <a:normAutofit fontScale="25000" lnSpcReduction="20000"/>
          </a:bodyPr>
          <a:lstStyle/>
          <a:p>
            <a:pPr marL="0" indent="0">
              <a:buNone/>
            </a:pPr>
            <a:r>
              <a:rPr lang="en-IN" sz="7200" b="1" dirty="0"/>
              <a:t>Benefits </a:t>
            </a:r>
          </a:p>
          <a:p>
            <a:pPr lvl="1"/>
            <a:r>
              <a:rPr lang="en-IN" sz="6400" dirty="0"/>
              <a:t>Kills all disease causing spores of seed born diseases </a:t>
            </a:r>
          </a:p>
          <a:p>
            <a:pPr lvl="1"/>
            <a:r>
              <a:rPr lang="en-IN" sz="6400" dirty="0"/>
              <a:t>Kills insect eggs associated with seeds</a:t>
            </a:r>
          </a:p>
          <a:p>
            <a:pPr lvl="1"/>
            <a:r>
              <a:rPr lang="en-IN" sz="6400" dirty="0"/>
              <a:t>Induce germination , terminates hibernation</a:t>
            </a:r>
          </a:p>
          <a:p>
            <a:pPr lvl="1"/>
            <a:r>
              <a:rPr lang="en-IN" sz="6400" dirty="0"/>
              <a:t>Uniform Germination</a:t>
            </a:r>
          </a:p>
          <a:p>
            <a:pPr lvl="1"/>
            <a:r>
              <a:rPr lang="en-IN" sz="6400" dirty="0"/>
              <a:t>Healthy crop</a:t>
            </a:r>
          </a:p>
          <a:p>
            <a:pPr lvl="1"/>
            <a:endParaRPr lang="en-IN" sz="4500" dirty="0"/>
          </a:p>
          <a:p>
            <a:pPr marL="457200" lvl="1" indent="0">
              <a:buNone/>
            </a:pPr>
            <a:r>
              <a:rPr lang="en-IN" sz="6000" b="1" dirty="0"/>
              <a:t>Usage:</a:t>
            </a:r>
          </a:p>
          <a:p>
            <a:pPr algn="just">
              <a:lnSpc>
                <a:spcPct val="150000"/>
              </a:lnSpc>
              <a:spcAft>
                <a:spcPts val="800"/>
              </a:spcAft>
            </a:pPr>
            <a:r>
              <a:rPr lang="en-IN" sz="5600" dirty="0">
                <a:effectLst/>
                <a:latin typeface="Calibri" panose="020F0502020204030204" pitchFamily="34" charset="0"/>
                <a:ea typeface="Calibri" panose="020F0502020204030204" pitchFamily="34" charset="0"/>
                <a:cs typeface="Times New Roman" panose="02020603050405020304" pitchFamily="18" charset="0"/>
              </a:rPr>
              <a:t>1) For Trees, Remove the plastic cover and dip the sapling along with soil material or if the soil material is loose, pour the </a:t>
            </a:r>
            <a:r>
              <a:rPr lang="en-IN" sz="5600" dirty="0" err="1">
                <a:effectLst/>
                <a:latin typeface="Calibri" panose="020F0502020204030204" pitchFamily="34" charset="0"/>
                <a:ea typeface="Calibri" panose="020F0502020204030204" pitchFamily="34" charset="0"/>
                <a:cs typeface="Times New Roman" panose="02020603050405020304" pitchFamily="18" charset="0"/>
              </a:rPr>
              <a:t>Beejamrutham</a:t>
            </a:r>
            <a:r>
              <a:rPr lang="en-IN" sz="5600" dirty="0">
                <a:effectLst/>
                <a:latin typeface="Calibri" panose="020F0502020204030204" pitchFamily="34" charset="0"/>
                <a:ea typeface="Calibri" panose="020F0502020204030204" pitchFamily="34" charset="0"/>
                <a:cs typeface="Times New Roman" panose="02020603050405020304" pitchFamily="18" charset="0"/>
              </a:rPr>
              <a:t> into the soil material before removing the plastic cover and wait for 30 minutes before planting it in the field.</a:t>
            </a:r>
            <a:endParaRPr lang="en-IN" sz="56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5600" dirty="0">
                <a:effectLst/>
                <a:latin typeface="Calibri" panose="020F0502020204030204" pitchFamily="34" charset="0"/>
                <a:ea typeface="Calibri" panose="020F0502020204030204" pitchFamily="34" charset="0"/>
                <a:cs typeface="Times New Roman" panose="02020603050405020304" pitchFamily="18" charset="0"/>
              </a:rPr>
              <a:t>2) Cereals, Millets, all seeds of Gramineae family , Dicot Pulses, Leguminous family seeds, All vegetable    seeds,  spread the seeds on a plastic sheet and delicately spray the </a:t>
            </a:r>
            <a:r>
              <a:rPr lang="en-IN" sz="5600" dirty="0" err="1">
                <a:effectLst/>
                <a:latin typeface="Calibri" panose="020F0502020204030204" pitchFamily="34" charset="0"/>
                <a:ea typeface="Calibri" panose="020F0502020204030204" pitchFamily="34" charset="0"/>
                <a:cs typeface="Times New Roman" panose="02020603050405020304" pitchFamily="18" charset="0"/>
              </a:rPr>
              <a:t>Bheejamrutham</a:t>
            </a:r>
            <a:r>
              <a:rPr lang="en-IN" sz="5600" dirty="0">
                <a:effectLst/>
                <a:latin typeface="Calibri" panose="020F0502020204030204" pitchFamily="34" charset="0"/>
                <a:ea typeface="Calibri" panose="020F0502020204030204" pitchFamily="34" charset="0"/>
                <a:cs typeface="Times New Roman" panose="02020603050405020304" pitchFamily="18" charset="0"/>
              </a:rPr>
              <a:t> on them and delicately rinse them with hands such that their outer layer doesn’t get spoiled. Let them dry in the shade for 30 mins and then can be sown</a:t>
            </a:r>
            <a:endParaRPr lang="en-IN" sz="56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5600" dirty="0">
                <a:effectLst/>
                <a:latin typeface="Calibri" panose="020F0502020204030204" pitchFamily="34" charset="0"/>
                <a:ea typeface="Calibri" panose="020F0502020204030204" pitchFamily="34" charset="0"/>
                <a:cs typeface="Times New Roman" panose="02020603050405020304" pitchFamily="18" charset="0"/>
              </a:rPr>
              <a:t>3)  Saplings, seedlings: Dip the roots in </a:t>
            </a:r>
            <a:r>
              <a:rPr lang="en-IN" sz="5600" dirty="0" err="1">
                <a:effectLst/>
                <a:latin typeface="Calibri" panose="020F0502020204030204" pitchFamily="34" charset="0"/>
                <a:ea typeface="Calibri" panose="020F0502020204030204" pitchFamily="34" charset="0"/>
                <a:cs typeface="Times New Roman" panose="02020603050405020304" pitchFamily="18" charset="0"/>
              </a:rPr>
              <a:t>Bheejamrutham</a:t>
            </a:r>
            <a:r>
              <a:rPr lang="en-IN" sz="5600" dirty="0">
                <a:effectLst/>
                <a:latin typeface="Calibri" panose="020F0502020204030204" pitchFamily="34" charset="0"/>
                <a:ea typeface="Calibri" panose="020F0502020204030204" pitchFamily="34" charset="0"/>
                <a:cs typeface="Times New Roman" panose="02020603050405020304" pitchFamily="18" charset="0"/>
              </a:rPr>
              <a:t> , wait for 15 to 30 mins and then can be planted.</a:t>
            </a:r>
            <a:endParaRPr lang="en-IN" sz="56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5600" dirty="0">
                <a:effectLst/>
                <a:latin typeface="Calibri" panose="020F0502020204030204" pitchFamily="34" charset="0"/>
                <a:ea typeface="Calibri" panose="020F0502020204030204" pitchFamily="34" charset="0"/>
                <a:cs typeface="Times New Roman" panose="02020603050405020304" pitchFamily="18" charset="0"/>
              </a:rPr>
              <a:t>4) Tubers, Cuttings: Dip them in </a:t>
            </a:r>
            <a:r>
              <a:rPr lang="en-IN" sz="5600" dirty="0" err="1">
                <a:effectLst/>
                <a:latin typeface="Calibri" panose="020F0502020204030204" pitchFamily="34" charset="0"/>
                <a:ea typeface="Calibri" panose="020F0502020204030204" pitchFamily="34" charset="0"/>
                <a:cs typeface="Times New Roman" panose="02020603050405020304" pitchFamily="18" charset="0"/>
              </a:rPr>
              <a:t>Bhejamrutham</a:t>
            </a:r>
            <a:r>
              <a:rPr lang="en-IN" sz="5600" dirty="0">
                <a:effectLst/>
                <a:latin typeface="Calibri" panose="020F0502020204030204" pitchFamily="34" charset="0"/>
                <a:ea typeface="Calibri" panose="020F0502020204030204" pitchFamily="34" charset="0"/>
                <a:cs typeface="Times New Roman" panose="02020603050405020304" pitchFamily="18" charset="0"/>
              </a:rPr>
              <a:t>, remove them and dry them in shade for 15 to 30 mins and then can be sown.</a:t>
            </a:r>
            <a:endParaRPr lang="en-IN" sz="5600" dirty="0">
              <a:effectLst/>
              <a:latin typeface="Calibri" panose="020F0502020204030204" pitchFamily="34" charset="0"/>
              <a:ea typeface="Calibri" panose="020F0502020204030204" pitchFamily="34" charset="0"/>
              <a:cs typeface="Gautami" panose="020B0502040204020203" pitchFamily="34" charset="0"/>
            </a:endParaRPr>
          </a:p>
          <a:p>
            <a:endParaRPr lang="en-IN" sz="4800" dirty="0"/>
          </a:p>
        </p:txBody>
      </p:sp>
    </p:spTree>
    <p:extLst>
      <p:ext uri="{BB962C8B-B14F-4D97-AF65-F5344CB8AC3E}">
        <p14:creationId xmlns:p14="http://schemas.microsoft.com/office/powerpoint/2010/main" val="415721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3B40-E1B4-4C60-A698-C1BF5ABC7844}"/>
              </a:ext>
            </a:extLst>
          </p:cNvPr>
          <p:cNvSpPr>
            <a:spLocks noGrp="1"/>
          </p:cNvSpPr>
          <p:nvPr>
            <p:ph type="title"/>
          </p:nvPr>
        </p:nvSpPr>
        <p:spPr>
          <a:xfrm>
            <a:off x="838200" y="365126"/>
            <a:ext cx="10515600" cy="399646"/>
          </a:xfrm>
        </p:spPr>
        <p:txBody>
          <a:bodyPr>
            <a:normAutofit fontScale="90000"/>
          </a:bodyPr>
          <a:lstStyle/>
          <a:p>
            <a:r>
              <a:rPr lang="en-IN" dirty="0" err="1"/>
              <a:t>Neemastra</a:t>
            </a:r>
            <a:endParaRPr lang="en-IN" dirty="0"/>
          </a:p>
        </p:txBody>
      </p:sp>
      <p:sp>
        <p:nvSpPr>
          <p:cNvPr id="3" name="Content Placeholder 2">
            <a:extLst>
              <a:ext uri="{FF2B5EF4-FFF2-40B4-BE49-F238E27FC236}">
                <a16:creationId xmlns:a16="http://schemas.microsoft.com/office/drawing/2014/main" id="{913CD70C-DD1A-4DA5-AC83-77365B4635B0}"/>
              </a:ext>
            </a:extLst>
          </p:cNvPr>
          <p:cNvSpPr>
            <a:spLocks noGrp="1"/>
          </p:cNvSpPr>
          <p:nvPr>
            <p:ph idx="1"/>
          </p:nvPr>
        </p:nvSpPr>
        <p:spPr>
          <a:xfrm>
            <a:off x="838200" y="931025"/>
            <a:ext cx="10515600" cy="5453150"/>
          </a:xfrm>
        </p:spPr>
        <p:txBody>
          <a:bodyPr>
            <a:normAutofit fontScale="77500" lnSpcReduction="20000"/>
          </a:bodyPr>
          <a:lstStyle/>
          <a:p>
            <a:pPr marL="0" lvl="0" indent="0" algn="just">
              <a:lnSpc>
                <a:spcPct val="107000"/>
              </a:lnSpc>
              <a:spcAft>
                <a:spcPts val="800"/>
              </a:spcAft>
              <a:buNone/>
            </a:pPr>
            <a:r>
              <a:rPr lang="en-IN" sz="2000" b="1" dirty="0">
                <a:effectLst/>
                <a:latin typeface="Times New Roman" panose="02020603050405020304" pitchFamily="18" charset="0"/>
                <a:ea typeface="Calibri" panose="020F0502020204030204" pitchFamily="34" charset="0"/>
                <a:cs typeface="Gautami" panose="020B0502040204020203" pitchFamily="34" charset="0"/>
              </a:rPr>
              <a:t>Ingredients</a:t>
            </a:r>
            <a:r>
              <a:rPr lang="en-IN" sz="1400" dirty="0">
                <a:effectLst/>
                <a:latin typeface="Times New Roman" panose="02020603050405020304" pitchFamily="18" charset="0"/>
                <a:ea typeface="Calibri" panose="020F0502020204030204" pitchFamily="34" charset="0"/>
                <a:cs typeface="Gautami" panose="020B0502040204020203" pitchFamily="34" charset="0"/>
              </a:rPr>
              <a:t> </a:t>
            </a:r>
          </a:p>
          <a:p>
            <a:pPr marL="342900" lvl="0" indent="-342900" algn="just">
              <a:lnSpc>
                <a:spcPct val="107000"/>
              </a:lnSpc>
              <a:spcAft>
                <a:spcPts val="800"/>
              </a:spcAft>
              <a:buFont typeface="+mj-lt"/>
              <a:buAutoNum type="arabicPeriod"/>
            </a:pPr>
            <a:r>
              <a:rPr lang="en-IN" sz="1800" dirty="0">
                <a:effectLst/>
                <a:latin typeface="Times New Roman" panose="02020603050405020304" pitchFamily="18" charset="0"/>
                <a:ea typeface="Calibri" panose="020F0502020204030204" pitchFamily="34" charset="0"/>
                <a:cs typeface="Gautami" panose="020B0502040204020203" pitchFamily="34" charset="0"/>
              </a:rPr>
              <a:t>Water - 200 litres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342900" lvl="0" indent="-342900" algn="just">
              <a:lnSpc>
                <a:spcPct val="107000"/>
              </a:lnSpc>
              <a:spcAft>
                <a:spcPts val="800"/>
              </a:spcAft>
              <a:buFont typeface="+mj-lt"/>
              <a:buAutoNum type="arabicPeriod"/>
            </a:pPr>
            <a:r>
              <a:rPr lang="en-IN" sz="1800" dirty="0">
                <a:effectLst/>
                <a:latin typeface="Times New Roman" panose="02020603050405020304" pitchFamily="18" charset="0"/>
                <a:ea typeface="Calibri" panose="020F0502020204030204" pitchFamily="34" charset="0"/>
                <a:cs typeface="Gautami" panose="020B0502040204020203" pitchFamily="34" charset="0"/>
              </a:rPr>
              <a:t>Desi Cow Urine - 10 litres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342900" lvl="0" indent="-342900" algn="just">
              <a:lnSpc>
                <a:spcPct val="107000"/>
              </a:lnSpc>
              <a:spcAft>
                <a:spcPts val="800"/>
              </a:spcAft>
              <a:buFont typeface="+mj-lt"/>
              <a:buAutoNum type="arabicPeriod"/>
            </a:pPr>
            <a:r>
              <a:rPr lang="en-IN" sz="1800" dirty="0">
                <a:effectLst/>
                <a:latin typeface="Times New Roman" panose="02020603050405020304" pitchFamily="18" charset="0"/>
                <a:ea typeface="Calibri" panose="020F0502020204030204" pitchFamily="34" charset="0"/>
                <a:cs typeface="Gautami" panose="020B0502040204020203" pitchFamily="34" charset="0"/>
              </a:rPr>
              <a:t>Desi Cow Dung – 2 kg</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342900" lvl="0" indent="-342900" algn="just">
              <a:lnSpc>
                <a:spcPct val="107000"/>
              </a:lnSpc>
              <a:spcAft>
                <a:spcPts val="800"/>
              </a:spcAft>
              <a:buFont typeface="+mj-lt"/>
              <a:buAutoNum type="arabicPeriod"/>
            </a:pPr>
            <a:r>
              <a:rPr lang="en-IN" sz="1800" dirty="0">
                <a:effectLst/>
                <a:latin typeface="Times New Roman" panose="02020603050405020304" pitchFamily="18" charset="0"/>
                <a:ea typeface="Calibri" panose="020F0502020204030204" pitchFamily="34" charset="0"/>
                <a:cs typeface="Gautami" panose="020B0502040204020203" pitchFamily="34" charset="0"/>
              </a:rPr>
              <a:t>Neem leaves with tender stems – 10 kg</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07000"/>
              </a:lnSpc>
              <a:spcAft>
                <a:spcPts val="800"/>
              </a:spcAft>
              <a:buNone/>
            </a:pPr>
            <a:r>
              <a:rPr lang="en-IN" sz="2000" b="1" dirty="0">
                <a:effectLst/>
                <a:latin typeface="Times New Roman" panose="02020603050405020304" pitchFamily="18" charset="0"/>
                <a:ea typeface="Calibri" panose="020F0502020204030204" pitchFamily="34" charset="0"/>
                <a:cs typeface="Gautami" panose="020B0502040204020203" pitchFamily="34" charset="0"/>
              </a:rPr>
              <a:t>Preparation Method</a:t>
            </a:r>
          </a:p>
          <a:p>
            <a:pPr marL="0" indent="0" algn="just">
              <a:lnSpc>
                <a:spcPct val="107000"/>
              </a:lnSpc>
              <a:spcAft>
                <a:spcPts val="800"/>
              </a:spcAft>
              <a:buNone/>
            </a:pPr>
            <a:r>
              <a:rPr lang="en-IN" sz="1800" dirty="0">
                <a:effectLst/>
                <a:latin typeface="Times New Roman" panose="02020603050405020304" pitchFamily="18" charset="0"/>
                <a:ea typeface="Calibri" panose="020F0502020204030204" pitchFamily="34" charset="0"/>
                <a:cs typeface="Gautami" panose="020B0502040204020203" pitchFamily="34" charset="0"/>
              </a:rPr>
              <a:t>-Grind the leaves and tender stems. Take water into a drum and mix all the ingredients. </a:t>
            </a:r>
          </a:p>
          <a:p>
            <a:pPr marL="0" indent="0" algn="just">
              <a:lnSpc>
                <a:spcPct val="107000"/>
              </a:lnSpc>
              <a:spcAft>
                <a:spcPts val="800"/>
              </a:spcAft>
              <a:buNone/>
            </a:pPr>
            <a:r>
              <a:rPr lang="en-IN" sz="1800" dirty="0">
                <a:effectLst/>
                <a:latin typeface="Times New Roman" panose="02020603050405020304" pitchFamily="18" charset="0"/>
                <a:ea typeface="Calibri" panose="020F0502020204030204" pitchFamily="34" charset="0"/>
                <a:cs typeface="Gautami" panose="020B0502040204020203" pitchFamily="34" charset="0"/>
              </a:rPr>
              <a:t>-Stir the solution with a stick in clockwise direction for 10 mins and cover the drum with a gunny bag/Lid. </a:t>
            </a:r>
          </a:p>
          <a:p>
            <a:pPr marL="0" indent="0" algn="just">
              <a:lnSpc>
                <a:spcPct val="107000"/>
              </a:lnSpc>
              <a:spcAft>
                <a:spcPts val="800"/>
              </a:spcAft>
              <a:buNone/>
            </a:pPr>
            <a:r>
              <a:rPr lang="en-IN" sz="1800" dirty="0">
                <a:effectLst/>
                <a:latin typeface="Times New Roman" panose="02020603050405020304" pitchFamily="18" charset="0"/>
                <a:ea typeface="Calibri" panose="020F0502020204030204" pitchFamily="34" charset="0"/>
                <a:cs typeface="Gautami" panose="020B0502040204020203" pitchFamily="34" charset="0"/>
              </a:rPr>
              <a:t>-Allow it to ferment for 48 hours. Stir it at every 12 hours. Filter it with nylon/muslin cloth and store it in a clean vessel </a:t>
            </a:r>
          </a:p>
          <a:p>
            <a:pPr marL="0" indent="0" algn="just">
              <a:lnSpc>
                <a:spcPct val="107000"/>
              </a:lnSpc>
              <a:spcAft>
                <a:spcPts val="800"/>
              </a:spcAft>
              <a:buNone/>
            </a:pPr>
            <a:r>
              <a:rPr lang="en-IN" sz="1800" dirty="0">
                <a:effectLst/>
                <a:latin typeface="Times New Roman" panose="02020603050405020304" pitchFamily="18" charset="0"/>
                <a:ea typeface="Calibri" panose="020F0502020204030204" pitchFamily="34" charset="0"/>
                <a:cs typeface="Gautami" panose="020B0502040204020203" pitchFamily="34" charset="0"/>
              </a:rPr>
              <a:t>-Don’t expose it to Sun light. Shelf life :- 6 months after RTU</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07000"/>
              </a:lnSpc>
              <a:spcAft>
                <a:spcPts val="800"/>
              </a:spcAft>
              <a:buNone/>
            </a:pPr>
            <a:r>
              <a:rPr lang="en-IN" sz="2100" b="1" dirty="0">
                <a:effectLst/>
                <a:latin typeface="Times New Roman" panose="02020603050405020304" pitchFamily="18" charset="0"/>
                <a:ea typeface="Calibri" panose="020F0502020204030204" pitchFamily="34" charset="0"/>
                <a:cs typeface="Gautami" panose="020B0502040204020203" pitchFamily="34" charset="0"/>
              </a:rPr>
              <a:t>Recommended for</a:t>
            </a:r>
          </a:p>
          <a:p>
            <a:pPr marL="0" indent="0" algn="just">
              <a:lnSpc>
                <a:spcPct val="107000"/>
              </a:lnSpc>
              <a:spcAft>
                <a:spcPts val="800"/>
              </a:spcAft>
              <a:buNone/>
            </a:pPr>
            <a:r>
              <a:rPr lang="en-IN" sz="1800" dirty="0">
                <a:latin typeface="Times New Roman" panose="02020603050405020304" pitchFamily="18" charset="0"/>
                <a:ea typeface="Calibri" panose="020F0502020204030204" pitchFamily="34" charset="0"/>
                <a:cs typeface="Gautami" panose="020B0502040204020203" pitchFamily="34" charset="0"/>
              </a:rPr>
              <a:t>-All </a:t>
            </a:r>
            <a:r>
              <a:rPr lang="en-IN" sz="1800" dirty="0">
                <a:effectLst/>
                <a:latin typeface="Times New Roman" panose="02020603050405020304" pitchFamily="18" charset="0"/>
                <a:ea typeface="Calibri" panose="020F0502020204030204" pitchFamily="34" charset="0"/>
                <a:cs typeface="Gautami" panose="020B0502040204020203" pitchFamily="34" charset="0"/>
              </a:rPr>
              <a:t>sucking pests  </a:t>
            </a:r>
          </a:p>
          <a:p>
            <a:pPr marL="0" indent="0" algn="just">
              <a:lnSpc>
                <a:spcPct val="107000"/>
              </a:lnSpc>
              <a:spcAft>
                <a:spcPts val="800"/>
              </a:spcAft>
              <a:buNone/>
            </a:pPr>
            <a:r>
              <a:rPr lang="en-IN" sz="1800" dirty="0">
                <a:effectLst/>
                <a:latin typeface="Times New Roman" panose="02020603050405020304" pitchFamily="18" charset="0"/>
                <a:ea typeface="Calibri" panose="020F0502020204030204" pitchFamily="34" charset="0"/>
                <a:cs typeface="Gautami" panose="020B0502040204020203" pitchFamily="34" charset="0"/>
              </a:rPr>
              <a:t>-Small caterpillar                                                        Prophylactic method.   Antifeedant, Ovicidal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endParaRPr lang="en-IN" dirty="0"/>
          </a:p>
        </p:txBody>
      </p:sp>
    </p:spTree>
    <p:extLst>
      <p:ext uri="{BB962C8B-B14F-4D97-AF65-F5344CB8AC3E}">
        <p14:creationId xmlns:p14="http://schemas.microsoft.com/office/powerpoint/2010/main" val="25659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8FDE-07FB-45C8-B66E-ADFA333B5457}"/>
              </a:ext>
            </a:extLst>
          </p:cNvPr>
          <p:cNvSpPr>
            <a:spLocks noGrp="1"/>
          </p:cNvSpPr>
          <p:nvPr>
            <p:ph type="title"/>
          </p:nvPr>
        </p:nvSpPr>
        <p:spPr>
          <a:xfrm>
            <a:off x="838200" y="365126"/>
            <a:ext cx="10515600" cy="698904"/>
          </a:xfrm>
        </p:spPr>
        <p:txBody>
          <a:bodyPr/>
          <a:lstStyle/>
          <a:p>
            <a:r>
              <a:rPr lang="en-IN" dirty="0" err="1"/>
              <a:t>Agniastram</a:t>
            </a:r>
            <a:r>
              <a:rPr lang="en-IN" dirty="0"/>
              <a:t> </a:t>
            </a:r>
          </a:p>
        </p:txBody>
      </p:sp>
      <p:sp>
        <p:nvSpPr>
          <p:cNvPr id="3" name="Content Placeholder 2">
            <a:extLst>
              <a:ext uri="{FF2B5EF4-FFF2-40B4-BE49-F238E27FC236}">
                <a16:creationId xmlns:a16="http://schemas.microsoft.com/office/drawing/2014/main" id="{5A42A37C-4342-4199-965D-32A0FCB41A48}"/>
              </a:ext>
            </a:extLst>
          </p:cNvPr>
          <p:cNvSpPr>
            <a:spLocks noGrp="1"/>
          </p:cNvSpPr>
          <p:nvPr>
            <p:ph idx="1"/>
          </p:nvPr>
        </p:nvSpPr>
        <p:spPr>
          <a:xfrm>
            <a:off x="838200" y="989215"/>
            <a:ext cx="10515600" cy="5444835"/>
          </a:xfrm>
        </p:spPr>
        <p:txBody>
          <a:bodyPr>
            <a:normAutofit fontScale="77500" lnSpcReduction="20000"/>
          </a:bodyPr>
          <a:lstStyle/>
          <a:p>
            <a:pPr marL="0" lvl="0" indent="0" algn="just">
              <a:lnSpc>
                <a:spcPct val="107000"/>
              </a:lnSpc>
              <a:spcAft>
                <a:spcPts val="800"/>
              </a:spcAft>
              <a:buNone/>
              <a:tabLst>
                <a:tab pos="198120" algn="l"/>
              </a:tabLst>
            </a:pPr>
            <a:r>
              <a:rPr lang="en-IN" sz="2000" b="1" dirty="0">
                <a:effectLst/>
                <a:latin typeface="Times New Roman" panose="02020603050405020304" pitchFamily="18" charset="0"/>
                <a:ea typeface="Calibri" panose="020F0502020204030204" pitchFamily="34" charset="0"/>
                <a:cs typeface="Gautami" panose="020B0502040204020203" pitchFamily="34" charset="0"/>
              </a:rPr>
              <a:t>Ingredients</a:t>
            </a:r>
            <a:r>
              <a:rPr lang="en-IN" sz="1800" dirty="0">
                <a:effectLst/>
                <a:latin typeface="Times New Roman" panose="02020603050405020304" pitchFamily="18" charset="0"/>
                <a:ea typeface="Calibri" panose="020F0502020204030204" pitchFamily="34" charset="0"/>
                <a:cs typeface="Gautami" panose="020B0502040204020203" pitchFamily="34" charset="0"/>
              </a:rPr>
              <a:t> </a:t>
            </a:r>
          </a:p>
          <a:p>
            <a:pPr marL="342900" lvl="0" indent="-342900" algn="just">
              <a:lnSpc>
                <a:spcPct val="107000"/>
              </a:lnSpc>
              <a:spcAft>
                <a:spcPts val="800"/>
              </a:spcAft>
              <a:buFont typeface="+mj-lt"/>
              <a:buAutoNum type="arabicPeriod"/>
              <a:tabLst>
                <a:tab pos="198120" algn="l"/>
              </a:tabLst>
            </a:pPr>
            <a:r>
              <a:rPr lang="en-IN" sz="1800" dirty="0">
                <a:effectLst/>
                <a:latin typeface="Times New Roman" panose="02020603050405020304" pitchFamily="18" charset="0"/>
                <a:ea typeface="Calibri" panose="020F0502020204030204" pitchFamily="34" charset="0"/>
                <a:cs typeface="Gautami" panose="020B0502040204020203" pitchFamily="34" charset="0"/>
              </a:rPr>
              <a:t>Desi Cow Urine - 20 litres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342900" lvl="0" indent="-342900" algn="just">
              <a:lnSpc>
                <a:spcPct val="107000"/>
              </a:lnSpc>
              <a:spcAft>
                <a:spcPts val="800"/>
              </a:spcAft>
              <a:buFont typeface="+mj-lt"/>
              <a:buAutoNum type="arabicPeriod"/>
              <a:tabLst>
                <a:tab pos="198120" algn="l"/>
              </a:tabLst>
            </a:pPr>
            <a:r>
              <a:rPr lang="en-IN" sz="1800" dirty="0">
                <a:effectLst/>
                <a:latin typeface="Times New Roman" panose="02020603050405020304" pitchFamily="18" charset="0"/>
                <a:ea typeface="Calibri" panose="020F0502020204030204" pitchFamily="34" charset="0"/>
                <a:cs typeface="Gautami" panose="020B0502040204020203" pitchFamily="34" charset="0"/>
              </a:rPr>
              <a:t>Neem Leaves (Ground thoroughly) – 2 kg</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342900" lvl="0" indent="-342900" algn="just">
              <a:lnSpc>
                <a:spcPct val="107000"/>
              </a:lnSpc>
              <a:spcAft>
                <a:spcPts val="800"/>
              </a:spcAft>
              <a:buFont typeface="+mj-lt"/>
              <a:buAutoNum type="arabicPeriod"/>
              <a:tabLst>
                <a:tab pos="198120" algn="l"/>
              </a:tabLst>
            </a:pPr>
            <a:r>
              <a:rPr lang="en-IN" sz="1800" dirty="0">
                <a:effectLst/>
                <a:latin typeface="Times New Roman" panose="02020603050405020304" pitchFamily="18" charset="0"/>
                <a:ea typeface="Calibri" panose="020F0502020204030204" pitchFamily="34" charset="0"/>
                <a:cs typeface="Gautami" panose="020B0502040204020203" pitchFamily="34" charset="0"/>
              </a:rPr>
              <a:t>Tobacco Powder - 0.5 kg</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342900" lvl="0" indent="-342900" algn="just">
              <a:lnSpc>
                <a:spcPct val="107000"/>
              </a:lnSpc>
              <a:spcAft>
                <a:spcPts val="800"/>
              </a:spcAft>
              <a:buFont typeface="+mj-lt"/>
              <a:buAutoNum type="arabicPeriod"/>
              <a:tabLst>
                <a:tab pos="198120" algn="l"/>
              </a:tabLst>
            </a:pPr>
            <a:r>
              <a:rPr lang="en-IN" sz="1800" dirty="0">
                <a:effectLst/>
                <a:latin typeface="Times New Roman" panose="02020603050405020304" pitchFamily="18" charset="0"/>
                <a:ea typeface="Calibri" panose="020F0502020204030204" pitchFamily="34" charset="0"/>
                <a:cs typeface="Gautami" panose="020B0502040204020203" pitchFamily="34" charset="0"/>
              </a:rPr>
              <a:t>Red chilli powder - 0.5 kg</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342900" indent="-342900">
              <a:buAutoNum type="arabicPeriod" startAt="5"/>
            </a:pPr>
            <a:r>
              <a:rPr lang="en-IN" sz="1800" dirty="0">
                <a:effectLst/>
                <a:latin typeface="Times New Roman" panose="02020603050405020304" pitchFamily="18" charset="0"/>
                <a:ea typeface="Calibri" panose="020F0502020204030204" pitchFamily="34" charset="0"/>
              </a:rPr>
              <a:t>Garlic paste - 0.25 kg</a:t>
            </a:r>
          </a:p>
          <a:p>
            <a:pPr marL="0" indent="0" algn="just">
              <a:lnSpc>
                <a:spcPct val="150000"/>
              </a:lnSpc>
              <a:spcAft>
                <a:spcPts val="800"/>
              </a:spcAft>
              <a:buNone/>
            </a:pPr>
            <a:r>
              <a:rPr lang="en-IN" sz="2100" b="1" dirty="0">
                <a:effectLst/>
                <a:latin typeface="Calibri" panose="020F0502020204030204" pitchFamily="34" charset="0"/>
                <a:ea typeface="Calibri" panose="020F0502020204030204" pitchFamily="34" charset="0"/>
                <a:cs typeface="Times New Roman" panose="02020603050405020304" pitchFamily="18" charset="0"/>
              </a:rPr>
              <a:t>Preparation method</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Put all the ingredients in to iron/steel vessel, stir it well and boil the solution till it foams out, then decrease the heat or stir it and in few seconds, it foams out again. Like that its repeated for four times totally. Let it cool down and keep in a cool dry place for 48 hours without opening the lid (only lid, no gunny bags). Stir it every 12 hours without opening the lid for a minute. After that filter it and store it in a clean vessel.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Shelf life: 3 months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Usage:  5%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Agneyathram</a:t>
            </a:r>
            <a:r>
              <a:rPr lang="en-IN" sz="1800" dirty="0">
                <a:effectLst/>
                <a:latin typeface="Calibri" panose="020F0502020204030204" pitchFamily="34" charset="0"/>
                <a:ea typeface="Calibri" panose="020F0502020204030204" pitchFamily="34" charset="0"/>
                <a:cs typeface="Times New Roman" panose="02020603050405020304" pitchFamily="18" charset="0"/>
              </a:rPr>
              <a:t> on Borers, Bollworms, big and hiding caterpillars, Thrips.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buNone/>
            </a:pPr>
            <a:endParaRPr lang="en-IN" dirty="0"/>
          </a:p>
        </p:txBody>
      </p:sp>
    </p:spTree>
    <p:extLst>
      <p:ext uri="{BB962C8B-B14F-4D97-AF65-F5344CB8AC3E}">
        <p14:creationId xmlns:p14="http://schemas.microsoft.com/office/powerpoint/2010/main" val="2361857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D426-DFF1-474D-B1A0-C6A6D3EE773F}"/>
              </a:ext>
            </a:extLst>
          </p:cNvPr>
          <p:cNvSpPr>
            <a:spLocks noGrp="1"/>
          </p:cNvSpPr>
          <p:nvPr>
            <p:ph type="title"/>
          </p:nvPr>
        </p:nvSpPr>
        <p:spPr>
          <a:xfrm>
            <a:off x="838200" y="365126"/>
            <a:ext cx="10515600" cy="383020"/>
          </a:xfrm>
        </p:spPr>
        <p:txBody>
          <a:bodyPr>
            <a:normAutofit fontScale="90000"/>
          </a:bodyPr>
          <a:lstStyle/>
          <a:p>
            <a:r>
              <a:rPr lang="en-IN" dirty="0" err="1"/>
              <a:t>Brahmastra</a:t>
            </a:r>
            <a:endParaRPr lang="en-IN" dirty="0"/>
          </a:p>
        </p:txBody>
      </p:sp>
      <p:sp>
        <p:nvSpPr>
          <p:cNvPr id="3" name="Content Placeholder 2">
            <a:extLst>
              <a:ext uri="{FF2B5EF4-FFF2-40B4-BE49-F238E27FC236}">
                <a16:creationId xmlns:a16="http://schemas.microsoft.com/office/drawing/2014/main" id="{B9ADBC08-B59A-48D5-B652-0020D4015925}"/>
              </a:ext>
            </a:extLst>
          </p:cNvPr>
          <p:cNvSpPr>
            <a:spLocks noGrp="1"/>
          </p:cNvSpPr>
          <p:nvPr>
            <p:ph idx="1"/>
          </p:nvPr>
        </p:nvSpPr>
        <p:spPr>
          <a:xfrm>
            <a:off x="838200" y="955964"/>
            <a:ext cx="10515600" cy="5221000"/>
          </a:xfrm>
        </p:spPr>
        <p:txBody>
          <a:bodyPr>
            <a:normAutofit fontScale="55000" lnSpcReduction="20000"/>
          </a:bodyPr>
          <a:lstStyle/>
          <a:p>
            <a:pPr marL="0" indent="0" algn="just">
              <a:lnSpc>
                <a:spcPct val="150000"/>
              </a:lnSpc>
              <a:spcAft>
                <a:spcPts val="800"/>
              </a:spcAft>
              <a:buNone/>
            </a:pPr>
            <a:r>
              <a:rPr lang="en-IN" sz="2200" b="1" dirty="0">
                <a:effectLst/>
                <a:latin typeface="Calibri" panose="020F0502020204030204" pitchFamily="34" charset="0"/>
                <a:ea typeface="Calibri" panose="020F0502020204030204" pitchFamily="34" charset="0"/>
                <a:cs typeface="Nirmala UI" panose="020B0502040204020203" pitchFamily="34" charset="0"/>
              </a:rPr>
              <a:t>Ingredients:</a:t>
            </a:r>
            <a:r>
              <a:rPr lang="te-IN" sz="2200" b="1" dirty="0">
                <a:effectLst/>
                <a:latin typeface="Calibri" panose="020F0502020204030204" pitchFamily="34" charset="0"/>
                <a:ea typeface="Calibri" panose="020F0502020204030204" pitchFamily="34" charset="0"/>
                <a:cs typeface="Nirmala UI" panose="020B0502040204020203" pitchFamily="34" charset="0"/>
              </a:rPr>
              <a:t> </a:t>
            </a:r>
            <a:r>
              <a:rPr lang="en-IN"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2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1.</a:t>
            </a:r>
            <a:r>
              <a:rPr lang="en-IN" sz="1800" b="1"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Desi Cow urine - 20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ltrs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2. Neem Leaves - 2kg</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3.Pongamia leaves - 2kg</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4.Custard apple leaves -2kg</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5. Castor leaves - 2kgs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6. Datura leaves - 2kgs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2200" b="1" dirty="0">
                <a:effectLst/>
                <a:latin typeface="Calibri" panose="020F0502020204030204" pitchFamily="34" charset="0"/>
                <a:ea typeface="Calibri" panose="020F0502020204030204" pitchFamily="34" charset="0"/>
                <a:cs typeface="Times New Roman" panose="02020603050405020304" pitchFamily="18" charset="0"/>
              </a:rPr>
              <a:t>Preparation Method</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Hand grind all the leaves like chutney. Don’t use grinders. Put all the ingredients into iron/steel vessel, stir it well and boil the solution till it foams out, then decrease the heat or stir it and in few seconds, it foams out again. Like that its repeated for four times totally. Let it cool down and keep in a cool dry place for 48 hours without opening the lid (only lid, no gunny bags). Stir it every 12 hours without opening the lid for a minute. After that filter it and store it in a clean vessel preferably an earthen pot.</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2000" b="1" dirty="0">
                <a:effectLst/>
                <a:latin typeface="Calibri" panose="020F0502020204030204" pitchFamily="34" charset="0"/>
                <a:ea typeface="Calibri" panose="020F0502020204030204" pitchFamily="34" charset="0"/>
                <a:cs typeface="Times New Roman" panose="02020603050405020304" pitchFamily="18" charset="0"/>
              </a:rPr>
              <a:t>Shelf life</a:t>
            </a:r>
            <a:r>
              <a:rPr lang="en-IN" sz="1800" dirty="0">
                <a:effectLst/>
                <a:latin typeface="Calibri" panose="020F0502020204030204" pitchFamily="34" charset="0"/>
                <a:ea typeface="Calibri" panose="020F0502020204030204" pitchFamily="34" charset="0"/>
                <a:cs typeface="Times New Roman" panose="02020603050405020304" pitchFamily="18" charset="0"/>
              </a:rPr>
              <a:t>: 6 months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800" b="1" dirty="0">
                <a:effectLst/>
                <a:latin typeface="Calibri" panose="020F0502020204030204" pitchFamily="34" charset="0"/>
                <a:ea typeface="Calibri" panose="020F0502020204030204" pitchFamily="34" charset="0"/>
                <a:cs typeface="Times New Roman" panose="02020603050405020304" pitchFamily="18" charset="0"/>
              </a:rPr>
              <a:t>Usage:</a:t>
            </a:r>
            <a:r>
              <a:rPr lang="en-IN" sz="1800" dirty="0">
                <a:effectLst/>
                <a:latin typeface="Calibri" panose="020F0502020204030204" pitchFamily="34" charset="0"/>
                <a:ea typeface="Calibri" panose="020F0502020204030204" pitchFamily="34" charset="0"/>
                <a:cs typeface="Times New Roman" panose="02020603050405020304" pitchFamily="18" charset="0"/>
              </a:rPr>
              <a:t>  5%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Brahmastram</a:t>
            </a:r>
            <a:r>
              <a:rPr lang="en-IN" sz="1800" dirty="0">
                <a:effectLst/>
                <a:latin typeface="Calibri" panose="020F0502020204030204" pitchFamily="34" charset="0"/>
                <a:ea typeface="Calibri" panose="020F0502020204030204" pitchFamily="34" charset="0"/>
                <a:cs typeface="Times New Roman" panose="02020603050405020304" pitchFamily="18" charset="0"/>
              </a:rPr>
              <a:t> on All sucking pest, Caterpillars, Thrips (but not the hiding ones).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endParaRPr lang="en-IN" dirty="0"/>
          </a:p>
        </p:txBody>
      </p:sp>
    </p:spTree>
    <p:extLst>
      <p:ext uri="{BB962C8B-B14F-4D97-AF65-F5344CB8AC3E}">
        <p14:creationId xmlns:p14="http://schemas.microsoft.com/office/powerpoint/2010/main" val="379647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C1C-D897-4ADB-855D-D258A2233B1C}"/>
              </a:ext>
            </a:extLst>
          </p:cNvPr>
          <p:cNvSpPr>
            <a:spLocks noGrp="1"/>
          </p:cNvSpPr>
          <p:nvPr>
            <p:ph type="title"/>
          </p:nvPr>
        </p:nvSpPr>
        <p:spPr>
          <a:xfrm>
            <a:off x="838200" y="365126"/>
            <a:ext cx="10515600" cy="315911"/>
          </a:xfrm>
        </p:spPr>
        <p:txBody>
          <a:bodyPr>
            <a:normAutofit fontScale="90000"/>
          </a:bodyPr>
          <a:lstStyle/>
          <a:p>
            <a:r>
              <a:rPr lang="en-IN" dirty="0" err="1"/>
              <a:t>Dashaparni</a:t>
            </a:r>
            <a:endParaRPr lang="en-IN" dirty="0"/>
          </a:p>
        </p:txBody>
      </p:sp>
      <p:sp>
        <p:nvSpPr>
          <p:cNvPr id="3" name="Content Placeholder 2">
            <a:extLst>
              <a:ext uri="{FF2B5EF4-FFF2-40B4-BE49-F238E27FC236}">
                <a16:creationId xmlns:a16="http://schemas.microsoft.com/office/drawing/2014/main" id="{9CF056E6-4DBD-45CF-9FF1-FCB8F253BD84}"/>
              </a:ext>
            </a:extLst>
          </p:cNvPr>
          <p:cNvSpPr>
            <a:spLocks noGrp="1"/>
          </p:cNvSpPr>
          <p:nvPr>
            <p:ph idx="1"/>
          </p:nvPr>
        </p:nvSpPr>
        <p:spPr>
          <a:xfrm>
            <a:off x="838200" y="872836"/>
            <a:ext cx="10515600" cy="5304127"/>
          </a:xfrm>
        </p:spPr>
        <p:txBody>
          <a:bodyPr>
            <a:normAutofit/>
          </a:bodyPr>
          <a:lstStyle/>
          <a:p>
            <a:pPr algn="just">
              <a:lnSpc>
                <a:spcPct val="150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Ingredients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1) Water - 200 litres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2) Desi cow urine - 10 litres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3) Desi cow dung – 2 kg</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4) Take 10 Types of Leaves out of the following 22 types of Leaves.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      (Note: 1</a:t>
            </a:r>
            <a:r>
              <a:rPr lang="en-IN"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800" dirty="0">
                <a:effectLst/>
                <a:latin typeface="Calibri" panose="020F0502020204030204" pitchFamily="34" charset="0"/>
                <a:ea typeface="Calibri" panose="020F0502020204030204" pitchFamily="34" charset="0"/>
                <a:cs typeface="Times New Roman" panose="02020603050405020304" pitchFamily="18" charset="0"/>
              </a:rPr>
              <a:t> Five types of leaves are mandatory).</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p:txBody>
      </p:sp>
    </p:spTree>
    <p:extLst>
      <p:ext uri="{BB962C8B-B14F-4D97-AF65-F5344CB8AC3E}">
        <p14:creationId xmlns:p14="http://schemas.microsoft.com/office/powerpoint/2010/main" val="410458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20FE-5B7B-45EE-A459-579100239246}"/>
              </a:ext>
            </a:extLst>
          </p:cNvPr>
          <p:cNvSpPr>
            <a:spLocks noGrp="1"/>
          </p:cNvSpPr>
          <p:nvPr>
            <p:ph type="title"/>
          </p:nvPr>
        </p:nvSpPr>
        <p:spPr>
          <a:xfrm>
            <a:off x="838200" y="157942"/>
            <a:ext cx="10515600" cy="523096"/>
          </a:xfrm>
        </p:spPr>
        <p:txBody>
          <a:bodyPr>
            <a:normAutofit fontScale="90000"/>
          </a:bodyPr>
          <a:lstStyle/>
          <a:p>
            <a:r>
              <a:rPr lang="en-IN" dirty="0" err="1"/>
              <a:t>Dashaparni</a:t>
            </a:r>
            <a:r>
              <a:rPr lang="en-IN" dirty="0"/>
              <a:t> </a:t>
            </a:r>
          </a:p>
        </p:txBody>
      </p:sp>
      <p:sp>
        <p:nvSpPr>
          <p:cNvPr id="3" name="Content Placeholder 2">
            <a:extLst>
              <a:ext uri="{FF2B5EF4-FFF2-40B4-BE49-F238E27FC236}">
                <a16:creationId xmlns:a16="http://schemas.microsoft.com/office/drawing/2014/main" id="{61366578-8797-4703-9C17-E7272CBAB99A}"/>
              </a:ext>
            </a:extLst>
          </p:cNvPr>
          <p:cNvSpPr>
            <a:spLocks noGrp="1"/>
          </p:cNvSpPr>
          <p:nvPr>
            <p:ph idx="1"/>
          </p:nvPr>
        </p:nvSpPr>
        <p:spPr>
          <a:xfrm>
            <a:off x="838200" y="681038"/>
            <a:ext cx="10515600" cy="5495925"/>
          </a:xfrm>
        </p:spPr>
        <p:txBody>
          <a:bodyPr>
            <a:normAutofit fontScale="55000" lnSpcReduction="20000"/>
          </a:bodyPr>
          <a:lstStyle/>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Neem leaves - 3 kg                                                               Leaves of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Pongamia</a:t>
            </a:r>
            <a:r>
              <a:rPr lang="en-IN" sz="2800" dirty="0">
                <a:effectLst/>
                <a:latin typeface="Calibri" panose="020F0502020204030204" pitchFamily="34" charset="0"/>
                <a:ea typeface="Calibri" panose="020F0502020204030204" pitchFamily="34" charset="0"/>
                <a:cs typeface="Times New Roman" panose="02020603050405020304" pitchFamily="18" charset="0"/>
              </a:rPr>
              <a:t> pinnata)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Leaves Annona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sqamosa</a:t>
            </a:r>
            <a:r>
              <a:rPr lang="en-IN" sz="2800" dirty="0">
                <a:effectLst/>
                <a:latin typeface="Calibri" panose="020F0502020204030204" pitchFamily="34" charset="0"/>
                <a:ea typeface="Calibri" panose="020F0502020204030204" pitchFamily="34" charset="0"/>
                <a:cs typeface="Times New Roman" panose="02020603050405020304" pitchFamily="18" charset="0"/>
              </a:rPr>
              <a:t>- 2kgs                                           Castor leaves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ricinus</a:t>
            </a:r>
            <a:r>
              <a:rPr lang="en-IN" sz="2800" dirty="0">
                <a:effectLst/>
                <a:latin typeface="Calibri" panose="020F0502020204030204" pitchFamily="34" charset="0"/>
                <a:ea typeface="Calibri" panose="020F0502020204030204" pitchFamily="34" charset="0"/>
                <a:cs typeface="Times New Roman" panose="02020603050405020304" pitchFamily="18" charset="0"/>
              </a:rPr>
              <a:t> communis)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Datura leaves ( Datura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metel</a:t>
            </a:r>
            <a:r>
              <a:rPr lang="en-IN" sz="2800" dirty="0">
                <a:effectLst/>
                <a:latin typeface="Calibri" panose="020F0502020204030204" pitchFamily="34" charset="0"/>
                <a:ea typeface="Calibri" panose="020F0502020204030204" pitchFamily="34" charset="0"/>
                <a:cs typeface="Times New Roman" panose="02020603050405020304" pitchFamily="18" charset="0"/>
              </a:rPr>
              <a:t>)- 2kgs                                  Leaves of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Calatropis</a:t>
            </a:r>
            <a:r>
              <a:rPr lang="en-IN" sz="2800" dirty="0">
                <a:effectLst/>
                <a:latin typeface="Calibri" panose="020F0502020204030204" pitchFamily="34" charset="0"/>
                <a:ea typeface="Calibri" panose="020F0502020204030204" pitchFamily="34" charset="0"/>
                <a:cs typeface="Times New Roman" panose="02020603050405020304" pitchFamily="18" charset="0"/>
              </a:rPr>
              <a:t>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procera</a:t>
            </a:r>
            <a:r>
              <a:rPr lang="en-IN" sz="2800" dirty="0">
                <a:effectLst/>
                <a:latin typeface="Calibri" panose="020F0502020204030204" pitchFamily="34" charset="0"/>
                <a:ea typeface="Calibri" panose="020F0502020204030204" pitchFamily="34" charset="0"/>
                <a:cs typeface="Times New Roman" panose="02020603050405020304" pitchFamily="18" charset="0"/>
              </a:rPr>
              <a:t>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Leaves of Vitex negundo - 2kgs                                           Leaves of Datura stramonium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Leaves (Nerium indica)- 2kgs                                              Leaves of Hibiscus rosa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Mango leaves (Mangifera indica) - 2kgs                            Leaves Lantana camara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Leaves of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Casia</a:t>
            </a:r>
            <a:r>
              <a:rPr lang="en-IN" sz="2800" dirty="0">
                <a:effectLst/>
                <a:latin typeface="Calibri" panose="020F0502020204030204" pitchFamily="34" charset="0"/>
                <a:ea typeface="Calibri" panose="020F0502020204030204" pitchFamily="34" charset="0"/>
                <a:cs typeface="Times New Roman" panose="02020603050405020304" pitchFamily="18" charset="0"/>
              </a:rPr>
              <a:t>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tora</a:t>
            </a:r>
            <a:r>
              <a:rPr lang="en-IN" sz="2800" dirty="0">
                <a:effectLst/>
                <a:latin typeface="Calibri" panose="020F0502020204030204" pitchFamily="34" charset="0"/>
                <a:ea typeface="Calibri" panose="020F0502020204030204" pitchFamily="34" charset="0"/>
                <a:cs typeface="Times New Roman" panose="02020603050405020304" pitchFamily="18" charset="0"/>
              </a:rPr>
              <a:t> - 2kgs                                                    Leaves of Guava (Psidium guava)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Leaves of Pomegranate, (Punica granatum) - 2kgs           Leaves of Drumstick (Moringa oleifera)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Leaves of Coffee (Coffea arabica) - 2kgs                             Leaves of Mahua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Maduca</a:t>
            </a:r>
            <a:r>
              <a:rPr lang="en-IN" sz="2800" dirty="0">
                <a:effectLst/>
                <a:latin typeface="Calibri" panose="020F0502020204030204" pitchFamily="34" charset="0"/>
                <a:ea typeface="Calibri" panose="020F0502020204030204" pitchFamily="34" charset="0"/>
                <a:cs typeface="Times New Roman" panose="02020603050405020304" pitchFamily="18" charset="0"/>
              </a:rPr>
              <a:t> indica)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Coco leaves (Theobroma cacao) - 2kgs                               Leaves of Acacia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nilotica</a:t>
            </a:r>
            <a:r>
              <a:rPr lang="en-IN" sz="2800" dirty="0">
                <a:effectLst/>
                <a:latin typeface="Calibri" panose="020F0502020204030204" pitchFamily="34" charset="0"/>
                <a:ea typeface="Calibri" panose="020F0502020204030204" pitchFamily="34" charset="0"/>
                <a:cs typeface="Times New Roman" panose="02020603050405020304" pitchFamily="18" charset="0"/>
              </a:rPr>
              <a:t>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marL="0" lvl="0" indent="0" algn="just">
              <a:lnSpc>
                <a:spcPct val="120000"/>
              </a:lnSpc>
              <a:spcAft>
                <a:spcPts val="800"/>
              </a:spcAft>
              <a:buNone/>
            </a:pPr>
            <a:r>
              <a:rPr lang="en-IN" sz="2800" dirty="0">
                <a:effectLst/>
                <a:latin typeface="Calibri" panose="020F0502020204030204" pitchFamily="34" charset="0"/>
                <a:ea typeface="Calibri" panose="020F0502020204030204" pitchFamily="34" charset="0"/>
                <a:cs typeface="Times New Roman" panose="02020603050405020304" pitchFamily="18" charset="0"/>
              </a:rPr>
              <a:t>Leaves of Psoralea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corylifolia</a:t>
            </a:r>
            <a:r>
              <a:rPr lang="en-IN" sz="2800" dirty="0">
                <a:effectLst/>
                <a:latin typeface="Calibri" panose="020F0502020204030204" pitchFamily="34" charset="0"/>
                <a:ea typeface="Calibri" panose="020F0502020204030204" pitchFamily="34" charset="0"/>
                <a:cs typeface="Times New Roman" panose="02020603050405020304" pitchFamily="18" charset="0"/>
              </a:rPr>
              <a:t> - 2kgs                                     Leaves of Bitter Gourd (Momordica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charantia</a:t>
            </a:r>
            <a:r>
              <a:rPr lang="en-IN" sz="2800" dirty="0">
                <a:effectLst/>
                <a:latin typeface="Calibri" panose="020F0502020204030204" pitchFamily="34" charset="0"/>
                <a:ea typeface="Calibri" panose="020F0502020204030204" pitchFamily="34" charset="0"/>
                <a:cs typeface="Times New Roman" panose="02020603050405020304" pitchFamily="18" charset="0"/>
              </a:rPr>
              <a:t> - 2kgs</a:t>
            </a:r>
            <a:endParaRPr lang="en-IN" sz="2800" dirty="0">
              <a:effectLst/>
              <a:latin typeface="Calibri" panose="020F0502020204030204" pitchFamily="34" charset="0"/>
              <a:ea typeface="Calibri" panose="020F0502020204030204" pitchFamily="34" charset="0"/>
              <a:cs typeface="Gautami" panose="020B0502040204020203" pitchFamily="34" charset="0"/>
            </a:endParaRPr>
          </a:p>
          <a:p>
            <a:pPr>
              <a:lnSpc>
                <a:spcPct val="120000"/>
              </a:lnSpc>
            </a:pPr>
            <a:endParaRPr lang="en-IN" dirty="0"/>
          </a:p>
          <a:p>
            <a:endParaRPr lang="en-IN" dirty="0"/>
          </a:p>
        </p:txBody>
      </p:sp>
    </p:spTree>
    <p:extLst>
      <p:ext uri="{BB962C8B-B14F-4D97-AF65-F5344CB8AC3E}">
        <p14:creationId xmlns:p14="http://schemas.microsoft.com/office/powerpoint/2010/main" val="208836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A1C5-5AE0-4C9E-9DF6-0B96E9CC4B40}"/>
              </a:ext>
            </a:extLst>
          </p:cNvPr>
          <p:cNvSpPr>
            <a:spLocks noGrp="1"/>
          </p:cNvSpPr>
          <p:nvPr>
            <p:ph type="title"/>
          </p:nvPr>
        </p:nvSpPr>
        <p:spPr>
          <a:xfrm>
            <a:off x="838200" y="365126"/>
            <a:ext cx="10515600" cy="649028"/>
          </a:xfrm>
        </p:spPr>
        <p:txBody>
          <a:bodyPr>
            <a:normAutofit fontScale="90000"/>
          </a:bodyPr>
          <a:lstStyle/>
          <a:p>
            <a:r>
              <a:rPr lang="en-IN" dirty="0" err="1"/>
              <a:t>Dashaparni</a:t>
            </a:r>
            <a:r>
              <a:rPr lang="en-IN" dirty="0"/>
              <a:t> </a:t>
            </a:r>
          </a:p>
        </p:txBody>
      </p:sp>
      <p:sp>
        <p:nvSpPr>
          <p:cNvPr id="3" name="Content Placeholder 2">
            <a:extLst>
              <a:ext uri="{FF2B5EF4-FFF2-40B4-BE49-F238E27FC236}">
                <a16:creationId xmlns:a16="http://schemas.microsoft.com/office/drawing/2014/main" id="{8CC81E15-AABE-4C3D-8530-18E6BC52707B}"/>
              </a:ext>
            </a:extLst>
          </p:cNvPr>
          <p:cNvSpPr>
            <a:spLocks noGrp="1"/>
          </p:cNvSpPr>
          <p:nvPr>
            <p:ph idx="1"/>
          </p:nvPr>
        </p:nvSpPr>
        <p:spPr>
          <a:xfrm>
            <a:off x="838200" y="1113905"/>
            <a:ext cx="10515600" cy="5063058"/>
          </a:xfrm>
        </p:spPr>
        <p:txBody>
          <a:bodyPr/>
          <a:lstStyle/>
          <a:p>
            <a:pPr marL="0" indent="0" algn="just">
              <a:lnSpc>
                <a:spcPct val="150000"/>
              </a:lnSpc>
              <a:spcAft>
                <a:spcPts val="800"/>
              </a:spcAft>
              <a:buNone/>
            </a:pPr>
            <a:r>
              <a:rPr lang="en-IN" sz="2000" b="1" dirty="0">
                <a:effectLst/>
                <a:latin typeface="Calibri" panose="020F0502020204030204" pitchFamily="34" charset="0"/>
                <a:ea typeface="Calibri" panose="020F0502020204030204" pitchFamily="34" charset="0"/>
                <a:cs typeface="Times New Roman" panose="02020603050405020304" pitchFamily="18" charset="0"/>
              </a:rPr>
              <a:t>Preparation Method</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First take the grounded leaves of ten types and mix them in water. Soak them over night. Next day morning mix Grounded Basil leaves, Grounded Marigold leaves, Turmeric powder, Ginger powder, Tobacco powder, Green chilli paste, Garlic paste into that solution. Stir it well with a wooden stick and keep the lid. Keep the solution in shade for 40 days. Keep stirring every 12 hours for a minute. We can use it after 40 days.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800" b="1" dirty="0">
                <a:effectLst/>
                <a:latin typeface="Calibri" panose="020F0502020204030204" pitchFamily="34" charset="0"/>
                <a:ea typeface="Calibri" panose="020F0502020204030204" pitchFamily="34" charset="0"/>
                <a:cs typeface="Times New Roman" panose="02020603050405020304" pitchFamily="18" charset="0"/>
              </a:rPr>
              <a:t>Shelf life:</a:t>
            </a:r>
            <a:r>
              <a:rPr lang="en-IN" sz="1800" dirty="0">
                <a:effectLst/>
                <a:latin typeface="Calibri" panose="020F0502020204030204" pitchFamily="34" charset="0"/>
                <a:ea typeface="Calibri" panose="020F0502020204030204" pitchFamily="34" charset="0"/>
                <a:cs typeface="Times New Roman" panose="02020603050405020304" pitchFamily="18" charset="0"/>
              </a:rPr>
              <a:t> 6 months.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800" b="1" dirty="0">
                <a:effectLst/>
                <a:latin typeface="Calibri" panose="020F0502020204030204" pitchFamily="34" charset="0"/>
                <a:ea typeface="Calibri" panose="020F0502020204030204" pitchFamily="34" charset="0"/>
                <a:cs typeface="Times New Roman" panose="02020603050405020304" pitchFamily="18" charset="0"/>
              </a:rPr>
              <a:t>Usage:</a:t>
            </a:r>
            <a:r>
              <a:rPr lang="en-IN" sz="1800" dirty="0">
                <a:effectLst/>
                <a:latin typeface="Calibri" panose="020F0502020204030204" pitchFamily="34" charset="0"/>
                <a:ea typeface="Calibri" panose="020F0502020204030204" pitchFamily="34" charset="0"/>
                <a:cs typeface="Times New Roman" panose="02020603050405020304" pitchFamily="18" charset="0"/>
              </a:rPr>
              <a:t> Spray 4%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Dasaparni</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kashayam</a:t>
            </a:r>
            <a:r>
              <a:rPr lang="en-IN" sz="1800" dirty="0">
                <a:effectLst/>
                <a:latin typeface="Calibri" panose="020F0502020204030204" pitchFamily="34" charset="0"/>
                <a:ea typeface="Calibri" panose="020F0502020204030204" pitchFamily="34" charset="0"/>
                <a:cs typeface="Times New Roman" panose="02020603050405020304" pitchFamily="18" charset="0"/>
              </a:rPr>
              <a:t> whenever necessary on all kinds of pests.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endParaRPr lang="en-IN" dirty="0"/>
          </a:p>
        </p:txBody>
      </p:sp>
    </p:spTree>
    <p:extLst>
      <p:ext uri="{BB962C8B-B14F-4D97-AF65-F5344CB8AC3E}">
        <p14:creationId xmlns:p14="http://schemas.microsoft.com/office/powerpoint/2010/main" val="77865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B057-4999-4D53-BA29-96160E89A9FA}"/>
              </a:ext>
            </a:extLst>
          </p:cNvPr>
          <p:cNvSpPr>
            <a:spLocks noGrp="1"/>
          </p:cNvSpPr>
          <p:nvPr>
            <p:ph type="title"/>
          </p:nvPr>
        </p:nvSpPr>
        <p:spPr>
          <a:xfrm>
            <a:off x="929640" y="2252113"/>
            <a:ext cx="10515600" cy="2336511"/>
          </a:xfrm>
        </p:spPr>
        <p:txBody>
          <a:bodyPr>
            <a:normAutofit fontScale="90000"/>
          </a:bodyPr>
          <a:lstStyle/>
          <a:p>
            <a:r>
              <a:rPr lang="en-IN" sz="5400" b="1" dirty="0"/>
              <a:t>Crop Diseases </a:t>
            </a:r>
            <a:br>
              <a:rPr lang="en-IN" sz="5400" b="1" dirty="0"/>
            </a:br>
            <a:r>
              <a:rPr lang="en-IN" sz="5400" b="1" dirty="0"/>
              <a:t>and </a:t>
            </a:r>
            <a:br>
              <a:rPr lang="en-IN" sz="5400" b="1" dirty="0"/>
            </a:br>
            <a:r>
              <a:rPr lang="en-IN" sz="5400" b="1" dirty="0"/>
              <a:t>Management options in Natural Farming </a:t>
            </a:r>
          </a:p>
        </p:txBody>
      </p:sp>
    </p:spTree>
    <p:extLst>
      <p:ext uri="{BB962C8B-B14F-4D97-AF65-F5344CB8AC3E}">
        <p14:creationId xmlns:p14="http://schemas.microsoft.com/office/powerpoint/2010/main" val="150886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8B8D-2067-429A-AA4A-1E3CC94DA896}"/>
              </a:ext>
            </a:extLst>
          </p:cNvPr>
          <p:cNvSpPr>
            <a:spLocks noGrp="1"/>
          </p:cNvSpPr>
          <p:nvPr>
            <p:ph type="title"/>
          </p:nvPr>
        </p:nvSpPr>
        <p:spPr/>
        <p:txBody>
          <a:bodyPr>
            <a:normAutofit/>
          </a:bodyPr>
          <a:lstStyle/>
          <a:p>
            <a:r>
              <a:rPr lang="en-IN" sz="2800" dirty="0"/>
              <a:t>Natural Farming Concept</a:t>
            </a:r>
            <a:br>
              <a:rPr lang="en-IN" sz="2800" dirty="0"/>
            </a:br>
            <a:endParaRPr lang="en-IN" sz="3600" dirty="0"/>
          </a:p>
        </p:txBody>
      </p:sp>
      <p:sp>
        <p:nvSpPr>
          <p:cNvPr id="3" name="Content Placeholder 2">
            <a:extLst>
              <a:ext uri="{FF2B5EF4-FFF2-40B4-BE49-F238E27FC236}">
                <a16:creationId xmlns:a16="http://schemas.microsoft.com/office/drawing/2014/main" id="{DFC18A55-0E13-44E6-953F-2A51FA2D9EF3}"/>
              </a:ext>
            </a:extLst>
          </p:cNvPr>
          <p:cNvSpPr>
            <a:spLocks noGrp="1"/>
          </p:cNvSpPr>
          <p:nvPr>
            <p:ph idx="1"/>
          </p:nvPr>
        </p:nvSpPr>
        <p:spPr>
          <a:xfrm>
            <a:off x="838200" y="761740"/>
            <a:ext cx="10515600" cy="5415223"/>
          </a:xfrm>
        </p:spPr>
        <p:txBody>
          <a:bodyPr>
            <a:normAutofit/>
          </a:bodyPr>
          <a:lstStyle/>
          <a:p>
            <a:pPr marL="0" indent="0">
              <a:buNone/>
            </a:pPr>
            <a:endParaRPr lang="en-IN" dirty="0"/>
          </a:p>
          <a:p>
            <a:endParaRPr lang="en-IN" dirty="0"/>
          </a:p>
          <a:p>
            <a:pPr marL="0" indent="0">
              <a:buNone/>
            </a:pPr>
            <a:r>
              <a:rPr lang="en-IN" dirty="0"/>
              <a:t>                                              </a:t>
            </a:r>
          </a:p>
          <a:p>
            <a:pPr marL="0" indent="0">
              <a:buNone/>
            </a:pPr>
            <a:endParaRPr lang="en-IN" dirty="0"/>
          </a:p>
          <a:p>
            <a:pPr marL="0" indent="0">
              <a:buNone/>
            </a:pPr>
            <a:endParaRPr lang="en-IN" dirty="0"/>
          </a:p>
          <a:p>
            <a:pPr marL="0" indent="0">
              <a:buNone/>
            </a:pPr>
            <a:r>
              <a:rPr lang="en-IN" dirty="0"/>
              <a:t>              </a:t>
            </a:r>
          </a:p>
          <a:p>
            <a:pPr marL="0" indent="0">
              <a:buNone/>
            </a:pPr>
            <a:endParaRPr lang="en-IN" dirty="0"/>
          </a:p>
          <a:p>
            <a:pPr marL="0" indent="0">
              <a:buNone/>
            </a:pPr>
            <a:endParaRPr lang="en-IN" dirty="0"/>
          </a:p>
          <a:p>
            <a:pPr marL="0" indent="0">
              <a:buNone/>
            </a:pPr>
            <a:r>
              <a:rPr lang="en-IN" dirty="0"/>
              <a:t>                                                </a:t>
            </a:r>
          </a:p>
          <a:p>
            <a:pPr marL="0" indent="0">
              <a:buNone/>
            </a:pPr>
            <a:r>
              <a:rPr lang="en-IN" dirty="0"/>
              <a:t>                                               </a:t>
            </a:r>
          </a:p>
        </p:txBody>
      </p:sp>
      <p:cxnSp>
        <p:nvCxnSpPr>
          <p:cNvPr id="9" name="Straight Arrow Connector 8">
            <a:extLst>
              <a:ext uri="{FF2B5EF4-FFF2-40B4-BE49-F238E27FC236}">
                <a16:creationId xmlns:a16="http://schemas.microsoft.com/office/drawing/2014/main" id="{4AE49B97-9078-4257-9587-A5D34473679E}"/>
              </a:ext>
            </a:extLst>
          </p:cNvPr>
          <p:cNvCxnSpPr/>
          <p:nvPr/>
        </p:nvCxnSpPr>
        <p:spPr>
          <a:xfrm>
            <a:off x="6733309" y="1828642"/>
            <a:ext cx="1047404" cy="1001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61F2DA-C18E-45E0-B0DD-211293F01EF5}"/>
              </a:ext>
            </a:extLst>
          </p:cNvPr>
          <p:cNvCxnSpPr>
            <a:cxnSpLocks/>
          </p:cNvCxnSpPr>
          <p:nvPr/>
        </p:nvCxnSpPr>
        <p:spPr>
          <a:xfrm flipH="1">
            <a:off x="6797382" y="4727293"/>
            <a:ext cx="852057" cy="1054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B2B34A-B487-4CBE-810E-185CD44B82AF}"/>
              </a:ext>
            </a:extLst>
          </p:cNvPr>
          <p:cNvCxnSpPr>
            <a:cxnSpLocks/>
          </p:cNvCxnSpPr>
          <p:nvPr/>
        </p:nvCxnSpPr>
        <p:spPr>
          <a:xfrm flipH="1" flipV="1">
            <a:off x="3842902" y="4587209"/>
            <a:ext cx="801835" cy="820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EFC5196-0817-4FD0-ACF4-575532BC35E2}"/>
              </a:ext>
            </a:extLst>
          </p:cNvPr>
          <p:cNvCxnSpPr>
            <a:cxnSpLocks/>
          </p:cNvCxnSpPr>
          <p:nvPr/>
        </p:nvCxnSpPr>
        <p:spPr>
          <a:xfrm flipV="1">
            <a:off x="3724102" y="1734268"/>
            <a:ext cx="816290" cy="888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4439138-93E5-480C-94D3-35F7EF1E4D05}"/>
              </a:ext>
            </a:extLst>
          </p:cNvPr>
          <p:cNvSpPr/>
          <p:nvPr/>
        </p:nvSpPr>
        <p:spPr>
          <a:xfrm>
            <a:off x="4405571" y="2786683"/>
            <a:ext cx="2593571" cy="1886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a:t>Natural Farming</a:t>
            </a:r>
            <a:endParaRPr lang="en-IN" dirty="0"/>
          </a:p>
        </p:txBody>
      </p:sp>
      <p:sp>
        <p:nvSpPr>
          <p:cNvPr id="24" name="Oval 23">
            <a:extLst>
              <a:ext uri="{FF2B5EF4-FFF2-40B4-BE49-F238E27FC236}">
                <a16:creationId xmlns:a16="http://schemas.microsoft.com/office/drawing/2014/main" id="{0CC8CA62-AAAA-43FA-8DEC-7AC4AAC7892E}"/>
              </a:ext>
            </a:extLst>
          </p:cNvPr>
          <p:cNvSpPr/>
          <p:nvPr/>
        </p:nvSpPr>
        <p:spPr>
          <a:xfrm>
            <a:off x="7318313" y="2926398"/>
            <a:ext cx="1862052" cy="1886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Healthy Crop</a:t>
            </a:r>
          </a:p>
        </p:txBody>
      </p:sp>
      <p:sp>
        <p:nvSpPr>
          <p:cNvPr id="25" name="Oval 24">
            <a:extLst>
              <a:ext uri="{FF2B5EF4-FFF2-40B4-BE49-F238E27FC236}">
                <a16:creationId xmlns:a16="http://schemas.microsoft.com/office/drawing/2014/main" id="{1C3F8B07-750E-4622-B1E5-7E4C0104D379}"/>
              </a:ext>
            </a:extLst>
          </p:cNvPr>
          <p:cNvSpPr/>
          <p:nvPr/>
        </p:nvSpPr>
        <p:spPr>
          <a:xfrm>
            <a:off x="4767348" y="4838086"/>
            <a:ext cx="1862052" cy="1886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Healthy Food</a:t>
            </a:r>
            <a:endParaRPr lang="en-IN" dirty="0"/>
          </a:p>
        </p:txBody>
      </p:sp>
      <p:sp>
        <p:nvSpPr>
          <p:cNvPr id="26" name="Oval 25">
            <a:extLst>
              <a:ext uri="{FF2B5EF4-FFF2-40B4-BE49-F238E27FC236}">
                <a16:creationId xmlns:a16="http://schemas.microsoft.com/office/drawing/2014/main" id="{9D48F13D-475B-48CF-A030-9D4A23078256}"/>
              </a:ext>
            </a:extLst>
          </p:cNvPr>
          <p:cNvSpPr/>
          <p:nvPr/>
        </p:nvSpPr>
        <p:spPr>
          <a:xfrm>
            <a:off x="4721628" y="761740"/>
            <a:ext cx="1862052" cy="1886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Healthy Soil</a:t>
            </a:r>
          </a:p>
        </p:txBody>
      </p:sp>
      <p:sp>
        <p:nvSpPr>
          <p:cNvPr id="27" name="Oval 26">
            <a:extLst>
              <a:ext uri="{FF2B5EF4-FFF2-40B4-BE49-F238E27FC236}">
                <a16:creationId xmlns:a16="http://schemas.microsoft.com/office/drawing/2014/main" id="{3D83C997-68C1-4AFB-BCD9-30415185B8CA}"/>
              </a:ext>
            </a:extLst>
          </p:cNvPr>
          <p:cNvSpPr/>
          <p:nvPr/>
        </p:nvSpPr>
        <p:spPr>
          <a:xfrm>
            <a:off x="2367048" y="2768441"/>
            <a:ext cx="1862052" cy="1886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Healthy Family </a:t>
            </a:r>
          </a:p>
        </p:txBody>
      </p:sp>
    </p:spTree>
    <p:extLst>
      <p:ext uri="{BB962C8B-B14F-4D97-AF65-F5344CB8AC3E}">
        <p14:creationId xmlns:p14="http://schemas.microsoft.com/office/powerpoint/2010/main" val="2573959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8D2F-8CF9-4FD5-A703-8668F9DD5CE7}"/>
              </a:ext>
            </a:extLst>
          </p:cNvPr>
          <p:cNvSpPr>
            <a:spLocks noGrp="1"/>
          </p:cNvSpPr>
          <p:nvPr>
            <p:ph type="title"/>
          </p:nvPr>
        </p:nvSpPr>
        <p:spPr/>
        <p:txBody>
          <a:bodyPr/>
          <a:lstStyle/>
          <a:p>
            <a:r>
              <a:rPr lang="en-IN" dirty="0"/>
              <a:t>Diseases </a:t>
            </a:r>
            <a:r>
              <a:rPr lang="en-IN" sz="2800" dirty="0"/>
              <a:t>(Alternaria leaf spot, Tikka leaf spot, Powder mildew, Rust)</a:t>
            </a:r>
            <a:r>
              <a:rPr lang="en-IN" dirty="0"/>
              <a:t> </a:t>
            </a:r>
          </a:p>
        </p:txBody>
      </p:sp>
      <p:pic>
        <p:nvPicPr>
          <p:cNvPr id="9" name="Content Placeholder 8">
            <a:extLst>
              <a:ext uri="{FF2B5EF4-FFF2-40B4-BE49-F238E27FC236}">
                <a16:creationId xmlns:a16="http://schemas.microsoft.com/office/drawing/2014/main" id="{5CD4D011-BDCB-451E-AC95-0043BA850E18}"/>
              </a:ext>
            </a:extLst>
          </p:cNvPr>
          <p:cNvPicPr>
            <a:picLocks noGrp="1"/>
          </p:cNvPicPr>
          <p:nvPr>
            <p:ph idx="1"/>
          </p:nvPr>
        </p:nvPicPr>
        <p:blipFill>
          <a:blip r:embed="rId2" cstate="print"/>
          <a:srcRect/>
          <a:stretch/>
        </p:blipFill>
        <p:spPr>
          <a:xfrm>
            <a:off x="1119705" y="2214389"/>
            <a:ext cx="2130571" cy="2282796"/>
          </a:xfrm>
          <a:prstGeom prst="rect">
            <a:avLst/>
          </a:prstGeom>
        </p:spPr>
      </p:pic>
      <p:pic>
        <p:nvPicPr>
          <p:cNvPr id="10" name="Picture 9">
            <a:extLst>
              <a:ext uri="{FF2B5EF4-FFF2-40B4-BE49-F238E27FC236}">
                <a16:creationId xmlns:a16="http://schemas.microsoft.com/office/drawing/2014/main" id="{2F1A3A14-A5D9-45CA-A7BC-D71E478EECFC}"/>
              </a:ext>
            </a:extLst>
          </p:cNvPr>
          <p:cNvPicPr>
            <a:picLocks/>
          </p:cNvPicPr>
          <p:nvPr/>
        </p:nvPicPr>
        <p:blipFill>
          <a:blip r:embed="rId3" cstate="print"/>
          <a:srcRect/>
          <a:stretch/>
        </p:blipFill>
        <p:spPr>
          <a:xfrm>
            <a:off x="3437211" y="2344722"/>
            <a:ext cx="1924050" cy="2022129"/>
          </a:xfrm>
          <a:prstGeom prst="rect">
            <a:avLst/>
          </a:prstGeom>
          <a:ln>
            <a:noFill/>
          </a:ln>
        </p:spPr>
      </p:pic>
      <p:pic>
        <p:nvPicPr>
          <p:cNvPr id="11" name="Picture 10">
            <a:extLst>
              <a:ext uri="{FF2B5EF4-FFF2-40B4-BE49-F238E27FC236}">
                <a16:creationId xmlns:a16="http://schemas.microsoft.com/office/drawing/2014/main" id="{A919F0B2-DC0B-4F12-92AC-9139DF8592C9}"/>
              </a:ext>
            </a:extLst>
          </p:cNvPr>
          <p:cNvPicPr>
            <a:picLocks/>
          </p:cNvPicPr>
          <p:nvPr/>
        </p:nvPicPr>
        <p:blipFill>
          <a:blip r:embed="rId4" cstate="print"/>
          <a:srcRect/>
          <a:stretch/>
        </p:blipFill>
        <p:spPr>
          <a:xfrm>
            <a:off x="6162559" y="2214389"/>
            <a:ext cx="1779819" cy="2141798"/>
          </a:xfrm>
          <a:prstGeom prst="rect">
            <a:avLst/>
          </a:prstGeom>
        </p:spPr>
      </p:pic>
      <p:pic>
        <p:nvPicPr>
          <p:cNvPr id="2055" name="Picture 7" descr="Wheat Rust Diseases | Crop Science US">
            <a:extLst>
              <a:ext uri="{FF2B5EF4-FFF2-40B4-BE49-F238E27FC236}">
                <a16:creationId xmlns:a16="http://schemas.microsoft.com/office/drawing/2014/main" id="{E15A793D-ADD8-434C-BEB2-25BA5D8E4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4145" y="221438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97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64B8-D579-4B19-8661-A3DA021C3655}"/>
              </a:ext>
            </a:extLst>
          </p:cNvPr>
          <p:cNvSpPr>
            <a:spLocks noGrp="1"/>
          </p:cNvSpPr>
          <p:nvPr>
            <p:ph type="title"/>
          </p:nvPr>
        </p:nvSpPr>
        <p:spPr/>
        <p:txBody>
          <a:bodyPr/>
          <a:lstStyle/>
          <a:p>
            <a:r>
              <a:rPr lang="en-IN" dirty="0"/>
              <a:t>Virus disease </a:t>
            </a:r>
            <a:r>
              <a:rPr lang="en-IN" sz="2400" dirty="0"/>
              <a:t>(Yellow Mosaic in </a:t>
            </a:r>
            <a:r>
              <a:rPr lang="en-IN" sz="2400" dirty="0" err="1"/>
              <a:t>Bendi</a:t>
            </a:r>
            <a:r>
              <a:rPr lang="en-IN" sz="2400" dirty="0"/>
              <a:t>, Leaf Curl and Little leaf in Brinjal )</a:t>
            </a:r>
            <a:endParaRPr lang="en-IN" dirty="0"/>
          </a:p>
        </p:txBody>
      </p:sp>
      <p:pic>
        <p:nvPicPr>
          <p:cNvPr id="12" name="Picture 11">
            <a:extLst>
              <a:ext uri="{FF2B5EF4-FFF2-40B4-BE49-F238E27FC236}">
                <a16:creationId xmlns:a16="http://schemas.microsoft.com/office/drawing/2014/main" id="{B222AAF3-F527-4C8E-8926-7E55812B5AD6}"/>
              </a:ext>
            </a:extLst>
          </p:cNvPr>
          <p:cNvPicPr>
            <a:picLocks/>
          </p:cNvPicPr>
          <p:nvPr/>
        </p:nvPicPr>
        <p:blipFill>
          <a:blip r:embed="rId2" cstate="print"/>
          <a:srcRect t="21010" r="-1" b="8981"/>
          <a:stretch/>
        </p:blipFill>
        <p:spPr>
          <a:xfrm>
            <a:off x="852400" y="1697131"/>
            <a:ext cx="2567248" cy="1593324"/>
          </a:xfrm>
          <a:prstGeom prst="rect">
            <a:avLst/>
          </a:prstGeom>
        </p:spPr>
      </p:pic>
      <p:pic>
        <p:nvPicPr>
          <p:cNvPr id="13" name="Picture 12">
            <a:extLst>
              <a:ext uri="{FF2B5EF4-FFF2-40B4-BE49-F238E27FC236}">
                <a16:creationId xmlns:a16="http://schemas.microsoft.com/office/drawing/2014/main" id="{1666C1C6-B7FE-4C55-896B-4C2AFF3F89EB}"/>
              </a:ext>
            </a:extLst>
          </p:cNvPr>
          <p:cNvPicPr>
            <a:picLocks/>
          </p:cNvPicPr>
          <p:nvPr/>
        </p:nvPicPr>
        <p:blipFill>
          <a:blip r:embed="rId3" cstate="print"/>
          <a:srcRect r="-3" b="4709"/>
          <a:stretch/>
        </p:blipFill>
        <p:spPr>
          <a:xfrm>
            <a:off x="3401808" y="1672227"/>
            <a:ext cx="2644833" cy="1624670"/>
          </a:xfrm>
          <a:prstGeom prst="rect">
            <a:avLst/>
          </a:prstGeom>
        </p:spPr>
      </p:pic>
      <p:pic>
        <p:nvPicPr>
          <p:cNvPr id="14" name="Picture 13">
            <a:extLst>
              <a:ext uri="{FF2B5EF4-FFF2-40B4-BE49-F238E27FC236}">
                <a16:creationId xmlns:a16="http://schemas.microsoft.com/office/drawing/2014/main" id="{2CD2A05F-5C0D-45C8-9245-F88009C87F6F}"/>
              </a:ext>
            </a:extLst>
          </p:cNvPr>
          <p:cNvPicPr>
            <a:picLocks/>
          </p:cNvPicPr>
          <p:nvPr/>
        </p:nvPicPr>
        <p:blipFill>
          <a:blip r:embed="rId4" cstate="print"/>
          <a:srcRect r="-4" b="1232"/>
          <a:stretch/>
        </p:blipFill>
        <p:spPr>
          <a:xfrm>
            <a:off x="6046642" y="1705927"/>
            <a:ext cx="2443890" cy="1432266"/>
          </a:xfrm>
          <a:prstGeom prst="rect">
            <a:avLst/>
          </a:prstGeom>
        </p:spPr>
      </p:pic>
      <p:pic>
        <p:nvPicPr>
          <p:cNvPr id="15" name="Picture 14">
            <a:extLst>
              <a:ext uri="{FF2B5EF4-FFF2-40B4-BE49-F238E27FC236}">
                <a16:creationId xmlns:a16="http://schemas.microsoft.com/office/drawing/2014/main" id="{C3607F8A-25DB-4E8B-AB7D-A134A6FFD999}"/>
              </a:ext>
            </a:extLst>
          </p:cNvPr>
          <p:cNvPicPr>
            <a:picLocks/>
          </p:cNvPicPr>
          <p:nvPr/>
        </p:nvPicPr>
        <p:blipFill>
          <a:blip r:embed="rId5" cstate="print"/>
          <a:srcRect l="13327" r="27975" b="2"/>
          <a:stretch/>
        </p:blipFill>
        <p:spPr>
          <a:xfrm>
            <a:off x="838200" y="3290455"/>
            <a:ext cx="2567248" cy="1464830"/>
          </a:xfrm>
          <a:prstGeom prst="rect">
            <a:avLst/>
          </a:prstGeom>
        </p:spPr>
      </p:pic>
      <p:pic>
        <p:nvPicPr>
          <p:cNvPr id="16" name="Content Placeholder 15">
            <a:extLst>
              <a:ext uri="{FF2B5EF4-FFF2-40B4-BE49-F238E27FC236}">
                <a16:creationId xmlns:a16="http://schemas.microsoft.com/office/drawing/2014/main" id="{FEA7562A-25D5-4AAE-B28A-0BC76DB69920}"/>
              </a:ext>
            </a:extLst>
          </p:cNvPr>
          <p:cNvPicPr>
            <a:picLocks noGrp="1"/>
          </p:cNvPicPr>
          <p:nvPr>
            <p:ph idx="1"/>
          </p:nvPr>
        </p:nvPicPr>
        <p:blipFill>
          <a:blip r:embed="rId6" cstate="print"/>
          <a:srcRect l="1132" r="11309" b="2"/>
          <a:stretch/>
        </p:blipFill>
        <p:spPr>
          <a:xfrm>
            <a:off x="6028802" y="3138193"/>
            <a:ext cx="2461729" cy="1654014"/>
          </a:xfrm>
          <a:prstGeom prst="rect">
            <a:avLst/>
          </a:prstGeom>
        </p:spPr>
      </p:pic>
      <p:pic>
        <p:nvPicPr>
          <p:cNvPr id="17" name="Picture 16">
            <a:extLst>
              <a:ext uri="{FF2B5EF4-FFF2-40B4-BE49-F238E27FC236}">
                <a16:creationId xmlns:a16="http://schemas.microsoft.com/office/drawing/2014/main" id="{2D257B57-8BB5-42A0-A3A5-68A94861F6BB}"/>
              </a:ext>
            </a:extLst>
          </p:cNvPr>
          <p:cNvPicPr>
            <a:picLocks/>
          </p:cNvPicPr>
          <p:nvPr/>
        </p:nvPicPr>
        <p:blipFill>
          <a:blip r:embed="rId7" cstate="print"/>
          <a:srcRect l="17832" r="18519" b="-1"/>
          <a:stretch/>
        </p:blipFill>
        <p:spPr>
          <a:xfrm>
            <a:off x="3383970" y="3296897"/>
            <a:ext cx="2644833" cy="1495309"/>
          </a:xfrm>
          <a:prstGeom prst="rect">
            <a:avLst/>
          </a:prstGeom>
        </p:spPr>
      </p:pic>
    </p:spTree>
    <p:extLst>
      <p:ext uri="{BB962C8B-B14F-4D97-AF65-F5344CB8AC3E}">
        <p14:creationId xmlns:p14="http://schemas.microsoft.com/office/powerpoint/2010/main" val="172603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16B7-C8EF-47E4-ADC5-40F72744F650}"/>
              </a:ext>
            </a:extLst>
          </p:cNvPr>
          <p:cNvSpPr>
            <a:spLocks noGrp="1"/>
          </p:cNvSpPr>
          <p:nvPr>
            <p:ph type="title"/>
          </p:nvPr>
        </p:nvSpPr>
        <p:spPr/>
        <p:txBody>
          <a:bodyPr/>
          <a:lstStyle/>
          <a:p>
            <a:r>
              <a:rPr lang="en-IN" dirty="0"/>
              <a:t>Bacterial diseases </a:t>
            </a:r>
            <a:r>
              <a:rPr lang="en-IN" sz="2000" dirty="0"/>
              <a:t>( Speck in Tomato, Anthracnose in Guava, BLB in paddy</a:t>
            </a:r>
          </a:p>
        </p:txBody>
      </p:sp>
      <p:pic>
        <p:nvPicPr>
          <p:cNvPr id="4" name="Content Placeholder 3">
            <a:extLst>
              <a:ext uri="{FF2B5EF4-FFF2-40B4-BE49-F238E27FC236}">
                <a16:creationId xmlns:a16="http://schemas.microsoft.com/office/drawing/2014/main" id="{E37D5830-D2F4-433A-9A36-2D5A26E6BEBB}"/>
              </a:ext>
            </a:extLst>
          </p:cNvPr>
          <p:cNvPicPr>
            <a:picLocks noGrp="1"/>
          </p:cNvPicPr>
          <p:nvPr>
            <p:ph idx="1"/>
          </p:nvPr>
        </p:nvPicPr>
        <p:blipFill>
          <a:blip r:embed="rId2" cstate="print"/>
          <a:srcRect b="13246"/>
          <a:stretch/>
        </p:blipFill>
        <p:spPr>
          <a:xfrm>
            <a:off x="902257" y="1972491"/>
            <a:ext cx="3039035" cy="1796543"/>
          </a:xfrm>
          <a:prstGeom prst="rect">
            <a:avLst/>
          </a:prstGeom>
        </p:spPr>
      </p:pic>
      <p:pic>
        <p:nvPicPr>
          <p:cNvPr id="5" name="Picture 4">
            <a:extLst>
              <a:ext uri="{FF2B5EF4-FFF2-40B4-BE49-F238E27FC236}">
                <a16:creationId xmlns:a16="http://schemas.microsoft.com/office/drawing/2014/main" id="{FEE9866D-D136-4B0D-83BE-62A686522623}"/>
              </a:ext>
            </a:extLst>
          </p:cNvPr>
          <p:cNvPicPr>
            <a:picLocks/>
          </p:cNvPicPr>
          <p:nvPr/>
        </p:nvPicPr>
        <p:blipFill>
          <a:blip r:embed="rId3" cstate="print"/>
          <a:srcRect/>
          <a:stretch/>
        </p:blipFill>
        <p:spPr>
          <a:xfrm>
            <a:off x="4435128" y="1991987"/>
            <a:ext cx="2381307" cy="1796543"/>
          </a:xfrm>
          <a:prstGeom prst="rect">
            <a:avLst/>
          </a:prstGeom>
        </p:spPr>
      </p:pic>
      <p:pic>
        <p:nvPicPr>
          <p:cNvPr id="3074" name="Picture 2" descr="Bacterial leaf blight of Rice">
            <a:extLst>
              <a:ext uri="{FF2B5EF4-FFF2-40B4-BE49-F238E27FC236}">
                <a16:creationId xmlns:a16="http://schemas.microsoft.com/office/drawing/2014/main" id="{556960DE-A96B-423A-AA27-FC4986C50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831" y="1827848"/>
            <a:ext cx="21031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99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9A76-6283-45F9-94BE-A9343D1662E2}"/>
              </a:ext>
            </a:extLst>
          </p:cNvPr>
          <p:cNvSpPr>
            <a:spLocks noGrp="1"/>
          </p:cNvSpPr>
          <p:nvPr>
            <p:ph type="title"/>
          </p:nvPr>
        </p:nvSpPr>
        <p:spPr>
          <a:xfrm>
            <a:off x="838200" y="365125"/>
            <a:ext cx="10515600" cy="682279"/>
          </a:xfrm>
        </p:spPr>
        <p:txBody>
          <a:bodyPr>
            <a:normAutofit fontScale="90000"/>
          </a:bodyPr>
          <a:lstStyle/>
          <a:p>
            <a:r>
              <a:rPr lang="en-IN" b="1" dirty="0"/>
              <a:t>Disease Management Approaches  </a:t>
            </a:r>
          </a:p>
        </p:txBody>
      </p:sp>
      <p:sp>
        <p:nvSpPr>
          <p:cNvPr id="3" name="Content Placeholder 2">
            <a:extLst>
              <a:ext uri="{FF2B5EF4-FFF2-40B4-BE49-F238E27FC236}">
                <a16:creationId xmlns:a16="http://schemas.microsoft.com/office/drawing/2014/main" id="{6278997E-1327-4068-9CC6-1ED9350668FC}"/>
              </a:ext>
            </a:extLst>
          </p:cNvPr>
          <p:cNvSpPr>
            <a:spLocks noGrp="1"/>
          </p:cNvSpPr>
          <p:nvPr>
            <p:ph idx="1"/>
          </p:nvPr>
        </p:nvSpPr>
        <p:spPr>
          <a:xfrm>
            <a:off x="838200" y="1105592"/>
            <a:ext cx="10515600" cy="5270269"/>
          </a:xfrm>
        </p:spPr>
        <p:txBody>
          <a:bodyPr>
            <a:normAutofit fontScale="92500" lnSpcReduction="10000"/>
          </a:bodyPr>
          <a:lstStyle/>
          <a:p>
            <a:pPr marL="0" indent="0">
              <a:buNone/>
            </a:pPr>
            <a:r>
              <a:rPr lang="en-IN" sz="3200" b="1" dirty="0"/>
              <a:t>Preventive Measures </a:t>
            </a:r>
          </a:p>
          <a:p>
            <a:r>
              <a:rPr lang="en-IN" dirty="0"/>
              <a:t>Selection of Healthy seeds</a:t>
            </a:r>
          </a:p>
          <a:p>
            <a:r>
              <a:rPr lang="en-IN" dirty="0"/>
              <a:t>Selection of disease resistant varieties </a:t>
            </a:r>
          </a:p>
          <a:p>
            <a:r>
              <a:rPr lang="en-IN" dirty="0"/>
              <a:t>Seed treatment with </a:t>
            </a:r>
            <a:r>
              <a:rPr lang="en-IN" dirty="0" err="1"/>
              <a:t>Beejamruth</a:t>
            </a:r>
            <a:endParaRPr lang="en-IN" dirty="0"/>
          </a:p>
          <a:p>
            <a:r>
              <a:rPr lang="en-IN" dirty="0"/>
              <a:t>Adjust sowing time</a:t>
            </a:r>
          </a:p>
          <a:p>
            <a:r>
              <a:rPr lang="en-IN" dirty="0"/>
              <a:t>Crop diversity with Boarder crops and Inter crops</a:t>
            </a:r>
          </a:p>
          <a:p>
            <a:r>
              <a:rPr lang="en-IN" dirty="0"/>
              <a:t>Mulching </a:t>
            </a:r>
          </a:p>
          <a:p>
            <a:r>
              <a:rPr lang="en-IN" dirty="0"/>
              <a:t>Frequent sprinkling of Drava </a:t>
            </a:r>
            <a:r>
              <a:rPr lang="en-IN" dirty="0" err="1"/>
              <a:t>Jeevamruth</a:t>
            </a:r>
            <a:r>
              <a:rPr lang="en-IN" dirty="0"/>
              <a:t> on mulch material, as to increase diversity and numbers of useful bacteria in soil.  </a:t>
            </a:r>
          </a:p>
          <a:p>
            <a:pPr marL="0" indent="0">
              <a:buNone/>
            </a:pPr>
            <a:r>
              <a:rPr lang="en-IN" dirty="0"/>
              <a:t>  ( Useful bacterial prevent spread of diseases and induce immunity in plants) </a:t>
            </a:r>
          </a:p>
          <a:p>
            <a:pPr marL="0" indent="0">
              <a:buNone/>
            </a:pPr>
            <a:r>
              <a:rPr lang="en-IN" b="1" dirty="0"/>
              <a:t>Curative Measures</a:t>
            </a:r>
          </a:p>
          <a:p>
            <a:pPr marL="0" indent="0">
              <a:buNone/>
            </a:pPr>
            <a:r>
              <a:rPr lang="en-IN" dirty="0"/>
              <a:t>Spraying of Sour butter milk and Dry Ginger + Milk solution </a:t>
            </a:r>
          </a:p>
        </p:txBody>
      </p:sp>
    </p:spTree>
    <p:extLst>
      <p:ext uri="{BB962C8B-B14F-4D97-AF65-F5344CB8AC3E}">
        <p14:creationId xmlns:p14="http://schemas.microsoft.com/office/powerpoint/2010/main" val="1014599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09D3-FAD6-4246-A88C-42B0B89802C3}"/>
              </a:ext>
            </a:extLst>
          </p:cNvPr>
          <p:cNvSpPr>
            <a:spLocks noGrp="1"/>
          </p:cNvSpPr>
          <p:nvPr>
            <p:ph type="title"/>
          </p:nvPr>
        </p:nvSpPr>
        <p:spPr>
          <a:xfrm>
            <a:off x="838200" y="365126"/>
            <a:ext cx="10515600" cy="723842"/>
          </a:xfrm>
        </p:spPr>
        <p:txBody>
          <a:bodyPr>
            <a:normAutofit fontScale="90000"/>
          </a:bodyPr>
          <a:lstStyle/>
          <a:p>
            <a:br>
              <a:rPr lang="en-IN" sz="4400" b="1" dirty="0">
                <a:effectLst/>
                <a:latin typeface="Calibri" panose="020F0502020204030204" pitchFamily="34" charset="0"/>
                <a:ea typeface="Calibri" panose="020F0502020204030204" pitchFamily="34" charset="0"/>
                <a:cs typeface="Gautami" panose="020B0502040204020203" pitchFamily="34" charset="0"/>
              </a:rPr>
            </a:br>
            <a:r>
              <a:rPr lang="en-IN" sz="4400" b="1" dirty="0">
                <a:effectLst/>
                <a:latin typeface="Calibri" panose="020F0502020204030204" pitchFamily="34" charset="0"/>
                <a:ea typeface="Calibri" panose="020F0502020204030204" pitchFamily="34" charset="0"/>
                <a:cs typeface="Gautami" panose="020B0502040204020203" pitchFamily="34" charset="0"/>
              </a:rPr>
              <a:t>Sour Buttermilk </a:t>
            </a:r>
            <a:br>
              <a:rPr lang="en-IN" sz="4400" dirty="0">
                <a:effectLst/>
                <a:latin typeface="Calibri" panose="020F0502020204030204" pitchFamily="34" charset="0"/>
                <a:ea typeface="Calibri" panose="020F0502020204030204" pitchFamily="34" charset="0"/>
                <a:cs typeface="Gautami" panose="020B0502040204020203" pitchFamily="34" charset="0"/>
              </a:rPr>
            </a:br>
            <a:endParaRPr lang="en-IN" dirty="0"/>
          </a:p>
        </p:txBody>
      </p:sp>
      <p:sp>
        <p:nvSpPr>
          <p:cNvPr id="3" name="Content Placeholder 2">
            <a:extLst>
              <a:ext uri="{FF2B5EF4-FFF2-40B4-BE49-F238E27FC236}">
                <a16:creationId xmlns:a16="http://schemas.microsoft.com/office/drawing/2014/main" id="{44A41C96-D7F7-42E8-A6E4-2A320DE2867F}"/>
              </a:ext>
            </a:extLst>
          </p:cNvPr>
          <p:cNvSpPr>
            <a:spLocks noGrp="1"/>
          </p:cNvSpPr>
          <p:nvPr>
            <p:ph idx="1"/>
          </p:nvPr>
        </p:nvSpPr>
        <p:spPr>
          <a:xfrm>
            <a:off x="838200" y="1088968"/>
            <a:ext cx="10515600" cy="5087995"/>
          </a:xfrm>
        </p:spPr>
        <p:txBody>
          <a:bodyPr/>
          <a:lstStyle/>
          <a:p>
            <a:pPr marL="0" indent="0" algn="just">
              <a:lnSpc>
                <a:spcPct val="150000"/>
              </a:lnSpc>
              <a:spcAft>
                <a:spcPts val="800"/>
              </a:spcAft>
              <a:buNone/>
            </a:pPr>
            <a:r>
              <a:rPr lang="en-IN" sz="1800" b="1" dirty="0">
                <a:effectLst/>
                <a:latin typeface="Calibri" panose="020F0502020204030204" pitchFamily="34" charset="0"/>
                <a:ea typeface="Calibri" panose="020F0502020204030204" pitchFamily="34" charset="0"/>
                <a:cs typeface="Times New Roman" panose="02020603050405020304" pitchFamily="18" charset="0"/>
              </a:rPr>
              <a:t>Ingredients:</a:t>
            </a:r>
            <a:endParaRPr lang="en-IN" sz="1800" b="1"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1. Water - 200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liters</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2. Fermented sour Buttermilk - 6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liters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800" b="1" dirty="0">
                <a:effectLst/>
                <a:latin typeface="Calibri" panose="020F0502020204030204" pitchFamily="34" charset="0"/>
                <a:ea typeface="Calibri" panose="020F0502020204030204" pitchFamily="34" charset="0"/>
                <a:cs typeface="Times New Roman" panose="02020603050405020304" pitchFamily="18" charset="0"/>
              </a:rPr>
              <a:t>Preparation Method</a:t>
            </a:r>
          </a:p>
          <a:p>
            <a:pPr marL="0" indent="0" algn="just">
              <a:lnSpc>
                <a:spcPct val="150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Take 6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liters</a:t>
            </a:r>
            <a:r>
              <a:rPr lang="en-IN" sz="1800" dirty="0">
                <a:effectLst/>
                <a:latin typeface="Calibri" panose="020F0502020204030204" pitchFamily="34" charset="0"/>
                <a:ea typeface="Calibri" panose="020F0502020204030204" pitchFamily="34" charset="0"/>
                <a:cs typeface="Times New Roman" panose="02020603050405020304" pitchFamily="18" charset="0"/>
              </a:rPr>
              <a:t> of milk and make curds with it. Remove the Creamy layer on it. Let it remain for 3 to 5 days, so there will be a grey layer of fungus formed . Churn it well and mix in water , filter and spray on infected trees.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800" b="1" dirty="0">
                <a:effectLst/>
                <a:latin typeface="Calibri" panose="020F0502020204030204" pitchFamily="34" charset="0"/>
                <a:ea typeface="Calibri" panose="020F0502020204030204" pitchFamily="34" charset="0"/>
                <a:cs typeface="Times New Roman" panose="02020603050405020304" pitchFamily="18" charset="0"/>
              </a:rPr>
              <a:t>Shelf Life :</a:t>
            </a:r>
            <a:r>
              <a:rPr lang="en-IN" sz="1800" dirty="0">
                <a:effectLst/>
                <a:latin typeface="Calibri" panose="020F0502020204030204" pitchFamily="34" charset="0"/>
                <a:ea typeface="Calibri" panose="020F0502020204030204" pitchFamily="34" charset="0"/>
                <a:cs typeface="Times New Roman" panose="02020603050405020304" pitchFamily="18" charset="0"/>
              </a:rPr>
              <a:t> 3 days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buNone/>
            </a:pPr>
            <a:r>
              <a:rPr lang="en-IN" sz="2000" b="1" dirty="0"/>
              <a:t>Usage:</a:t>
            </a:r>
            <a:r>
              <a:rPr lang="en-IN" dirty="0"/>
              <a:t> </a:t>
            </a:r>
            <a:r>
              <a:rPr lang="en-IN" sz="2000" dirty="0"/>
              <a:t>Works against all diseases</a:t>
            </a:r>
            <a:r>
              <a:rPr lang="en-IN" dirty="0"/>
              <a:t> </a:t>
            </a:r>
          </a:p>
        </p:txBody>
      </p:sp>
    </p:spTree>
    <p:extLst>
      <p:ext uri="{BB962C8B-B14F-4D97-AF65-F5344CB8AC3E}">
        <p14:creationId xmlns:p14="http://schemas.microsoft.com/office/powerpoint/2010/main" val="316493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2534-25A5-4CC8-B994-73FFDAA20EF6}"/>
              </a:ext>
            </a:extLst>
          </p:cNvPr>
          <p:cNvSpPr>
            <a:spLocks noGrp="1"/>
          </p:cNvSpPr>
          <p:nvPr>
            <p:ph type="title"/>
          </p:nvPr>
        </p:nvSpPr>
        <p:spPr>
          <a:xfrm>
            <a:off x="838200" y="365125"/>
            <a:ext cx="10515600" cy="690591"/>
          </a:xfrm>
        </p:spPr>
        <p:txBody>
          <a:bodyPr>
            <a:normAutofit fontScale="90000"/>
          </a:bodyPr>
          <a:lstStyle/>
          <a:p>
            <a:br>
              <a:rPr lang="en-IN" sz="4400" b="1" dirty="0">
                <a:effectLst/>
                <a:latin typeface="Calibri" panose="020F0502020204030204" pitchFamily="34" charset="0"/>
                <a:ea typeface="Calibri" panose="020F0502020204030204" pitchFamily="34" charset="0"/>
                <a:cs typeface="Gautami" panose="020B0502040204020203" pitchFamily="34" charset="0"/>
              </a:rPr>
            </a:br>
            <a:r>
              <a:rPr lang="en-IN" sz="4400" b="1" dirty="0">
                <a:effectLst/>
                <a:latin typeface="Calibri" panose="020F0502020204030204" pitchFamily="34" charset="0"/>
                <a:ea typeface="Calibri" panose="020F0502020204030204" pitchFamily="34" charset="0"/>
                <a:cs typeface="Gautami" panose="020B0502040204020203" pitchFamily="34" charset="0"/>
              </a:rPr>
              <a:t>Dry Ginger and Cow milk solution</a:t>
            </a:r>
            <a:br>
              <a:rPr lang="en-IN" sz="4400" dirty="0">
                <a:effectLst/>
                <a:latin typeface="Calibri" panose="020F0502020204030204" pitchFamily="34" charset="0"/>
                <a:ea typeface="Calibri" panose="020F0502020204030204" pitchFamily="34" charset="0"/>
                <a:cs typeface="Gautami" panose="020B0502040204020203" pitchFamily="34" charset="0"/>
              </a:rPr>
            </a:br>
            <a:endParaRPr lang="en-IN" dirty="0"/>
          </a:p>
        </p:txBody>
      </p:sp>
      <p:sp>
        <p:nvSpPr>
          <p:cNvPr id="3" name="Content Placeholder 2">
            <a:extLst>
              <a:ext uri="{FF2B5EF4-FFF2-40B4-BE49-F238E27FC236}">
                <a16:creationId xmlns:a16="http://schemas.microsoft.com/office/drawing/2014/main" id="{92E60E01-F5A8-4CB5-B2C2-FA4EE0BCDB67}"/>
              </a:ext>
            </a:extLst>
          </p:cNvPr>
          <p:cNvSpPr>
            <a:spLocks noGrp="1"/>
          </p:cNvSpPr>
          <p:nvPr>
            <p:ph idx="1"/>
          </p:nvPr>
        </p:nvSpPr>
        <p:spPr>
          <a:xfrm>
            <a:off x="838200" y="1055716"/>
            <a:ext cx="10515600" cy="5286895"/>
          </a:xfrm>
        </p:spPr>
        <p:txBody>
          <a:bodyPr>
            <a:normAutofit fontScale="92500" lnSpcReduction="20000"/>
          </a:bodyPr>
          <a:lstStyle/>
          <a:p>
            <a:pPr marL="0" indent="0" algn="just">
              <a:lnSpc>
                <a:spcPct val="150000"/>
              </a:lnSpc>
              <a:spcAft>
                <a:spcPts val="800"/>
              </a:spcAft>
              <a:buNone/>
            </a:pPr>
            <a:r>
              <a:rPr lang="en-IN" sz="1800" b="1" dirty="0">
                <a:effectLst/>
                <a:latin typeface="Calibri" panose="020F0502020204030204" pitchFamily="34" charset="0"/>
                <a:ea typeface="Calibri" panose="020F0502020204030204" pitchFamily="34" charset="0"/>
                <a:cs typeface="Times New Roman" panose="02020603050405020304" pitchFamily="18" charset="0"/>
              </a:rPr>
              <a:t>Ingredients:</a:t>
            </a:r>
            <a:endParaRPr lang="en-IN" sz="1800" b="1"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1.Water - 2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ltrs</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2.Ginger Powder - 200 grams,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algn="just">
              <a:lnSpc>
                <a:spcPct val="150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3.Desi (native) cow milk -2ltrs.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900" b="1" dirty="0">
                <a:effectLst/>
                <a:latin typeface="Calibri" panose="020F0502020204030204" pitchFamily="34" charset="0"/>
                <a:ea typeface="Calibri" panose="020F0502020204030204" pitchFamily="34" charset="0"/>
                <a:cs typeface="Times New Roman" panose="02020603050405020304" pitchFamily="18" charset="0"/>
              </a:rPr>
              <a:t>Preparation Method:</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Take ginger powder and mix it in water. Boil the solution till it becomes half by volume and let it cool. Take Desi cowmilk in a bowl and boil it and remove the cream. Let it cool. Mix both solutions and stir it well with a wooden pole. After 2 hours you can use it.</a:t>
            </a:r>
          </a:p>
          <a:p>
            <a:pPr marL="0" indent="0" algn="just">
              <a:lnSpc>
                <a:spcPct val="150000"/>
              </a:lnSpc>
              <a:spcAft>
                <a:spcPts val="800"/>
              </a:spcAft>
              <a:buNone/>
            </a:pPr>
            <a:r>
              <a:rPr lang="en-IN" sz="1900" b="1" dirty="0">
                <a:effectLst/>
                <a:latin typeface="Calibri" panose="020F0502020204030204" pitchFamily="34" charset="0"/>
                <a:ea typeface="Calibri" panose="020F0502020204030204" pitchFamily="34" charset="0"/>
                <a:cs typeface="Times New Roman" panose="02020603050405020304" pitchFamily="18" charset="0"/>
              </a:rPr>
              <a:t>Shelf life:</a:t>
            </a:r>
            <a:r>
              <a:rPr lang="en-IN" sz="1800" dirty="0">
                <a:effectLst/>
                <a:latin typeface="Calibri" panose="020F0502020204030204" pitchFamily="34" charset="0"/>
                <a:ea typeface="Calibri" panose="020F0502020204030204" pitchFamily="34" charset="0"/>
                <a:cs typeface="Times New Roman" panose="02020603050405020304" pitchFamily="18" charset="0"/>
              </a:rPr>
              <a:t> 48 hours.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pPr marL="0" indent="0" algn="just">
              <a:lnSpc>
                <a:spcPct val="150000"/>
              </a:lnSpc>
              <a:spcAft>
                <a:spcPts val="800"/>
              </a:spcAft>
              <a:buNone/>
            </a:pPr>
            <a:r>
              <a:rPr lang="en-IN" sz="1900" b="1" dirty="0">
                <a:effectLst/>
                <a:latin typeface="Calibri" panose="020F0502020204030204" pitchFamily="34" charset="0"/>
                <a:ea typeface="Calibri" panose="020F0502020204030204" pitchFamily="34" charset="0"/>
                <a:cs typeface="Times New Roman" panose="02020603050405020304" pitchFamily="18" charset="0"/>
              </a:rPr>
              <a:t>Usage:</a:t>
            </a:r>
            <a:r>
              <a:rPr lang="te-IN" sz="1800" dirty="0">
                <a:effectLst/>
                <a:latin typeface="Calibri" panose="020F0502020204030204" pitchFamily="34" charset="0"/>
                <a:ea typeface="Calibri" panose="020F0502020204030204" pitchFamily="34" charset="0"/>
                <a:cs typeface="Gautami" panose="020B0502040204020203" pitchFamily="34" charset="0"/>
              </a:rPr>
              <a:t> </a:t>
            </a:r>
            <a:r>
              <a:rPr lang="en-IN" sz="1800" dirty="0">
                <a:effectLst/>
                <a:latin typeface="Calibri" panose="020F0502020204030204" pitchFamily="34" charset="0"/>
                <a:ea typeface="Calibri" panose="020F0502020204030204" pitchFamily="34" charset="0"/>
                <a:cs typeface="Gautami" panose="020B0502040204020203" pitchFamily="34" charset="0"/>
              </a:rPr>
              <a:t>Works against diseases . Spray </a:t>
            </a:r>
            <a:r>
              <a:rPr lang="en-IN" sz="1800" dirty="0">
                <a:effectLst/>
                <a:latin typeface="Calibri" panose="020F0502020204030204" pitchFamily="34" charset="0"/>
                <a:ea typeface="Calibri" panose="020F0502020204030204" pitchFamily="34" charset="0"/>
                <a:cs typeface="Times New Roman" panose="02020603050405020304" pitchFamily="18" charset="0"/>
              </a:rPr>
              <a:t>5% solution on infected parts of crop/ trees.</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endParaRPr lang="en-IN" dirty="0"/>
          </a:p>
        </p:txBody>
      </p:sp>
    </p:spTree>
    <p:extLst>
      <p:ext uri="{BB962C8B-B14F-4D97-AF65-F5344CB8AC3E}">
        <p14:creationId xmlns:p14="http://schemas.microsoft.com/office/powerpoint/2010/main" val="246242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008A-B485-4173-B810-C67F29545B77}"/>
              </a:ext>
            </a:extLst>
          </p:cNvPr>
          <p:cNvSpPr>
            <a:spLocks noGrp="1"/>
          </p:cNvSpPr>
          <p:nvPr>
            <p:ph type="title"/>
          </p:nvPr>
        </p:nvSpPr>
        <p:spPr>
          <a:xfrm>
            <a:off x="838200" y="365125"/>
            <a:ext cx="10515600" cy="690591"/>
          </a:xfrm>
        </p:spPr>
        <p:txBody>
          <a:bodyPr>
            <a:normAutofit fontScale="90000"/>
          </a:bodyPr>
          <a:lstStyle/>
          <a:p>
            <a:r>
              <a:rPr lang="en-IN" dirty="0" err="1"/>
              <a:t>Agro</a:t>
            </a:r>
            <a:r>
              <a:rPr lang="en-IN" dirty="0"/>
              <a:t>-biodiversity </a:t>
            </a:r>
          </a:p>
        </p:txBody>
      </p:sp>
      <p:sp>
        <p:nvSpPr>
          <p:cNvPr id="3" name="Content Placeholder 2">
            <a:extLst>
              <a:ext uri="{FF2B5EF4-FFF2-40B4-BE49-F238E27FC236}">
                <a16:creationId xmlns:a16="http://schemas.microsoft.com/office/drawing/2014/main" id="{F28D8F02-AE05-43C2-857E-1BD131B2E2B4}"/>
              </a:ext>
            </a:extLst>
          </p:cNvPr>
          <p:cNvSpPr>
            <a:spLocks noGrp="1"/>
          </p:cNvSpPr>
          <p:nvPr>
            <p:ph idx="1"/>
          </p:nvPr>
        </p:nvSpPr>
        <p:spPr>
          <a:xfrm>
            <a:off x="838200" y="1113905"/>
            <a:ext cx="10515600" cy="5063058"/>
          </a:xfrm>
        </p:spPr>
        <p:txBody>
          <a:bodyPr>
            <a:normAutofit/>
          </a:bodyPr>
          <a:lstStyle/>
          <a:p>
            <a:r>
              <a:rPr lang="en-IN" dirty="0"/>
              <a:t>Above ground biodiversity </a:t>
            </a:r>
          </a:p>
          <a:p>
            <a:pPr lvl="1"/>
            <a:r>
              <a:rPr lang="en-IN" dirty="0"/>
              <a:t>Crops</a:t>
            </a:r>
          </a:p>
          <a:p>
            <a:pPr lvl="1"/>
            <a:r>
              <a:rPr lang="en-IN" dirty="0"/>
              <a:t>Beneficial Insects and Pollinators </a:t>
            </a:r>
          </a:p>
          <a:p>
            <a:pPr lvl="1"/>
            <a:r>
              <a:rPr lang="en-IN" dirty="0"/>
              <a:t>Pests</a:t>
            </a:r>
          </a:p>
          <a:p>
            <a:pPr lvl="1"/>
            <a:r>
              <a:rPr lang="en-IN" dirty="0"/>
              <a:t>Vertebrate animals ( Birds, Serpents, Grazers etc)</a:t>
            </a:r>
          </a:p>
          <a:p>
            <a:endParaRPr lang="en-IN" dirty="0"/>
          </a:p>
          <a:p>
            <a:r>
              <a:rPr lang="en-IN" dirty="0"/>
              <a:t>Below ground biodiversity </a:t>
            </a:r>
          </a:p>
          <a:p>
            <a:pPr lvl="1"/>
            <a:r>
              <a:rPr lang="en-IN" dirty="0"/>
              <a:t>Microbes ( bacteria, fungi, Protozoa, etc)</a:t>
            </a:r>
          </a:p>
          <a:p>
            <a:pPr lvl="1"/>
            <a:r>
              <a:rPr lang="en-IN" dirty="0"/>
              <a:t>Nematodes</a:t>
            </a:r>
          </a:p>
          <a:p>
            <a:pPr lvl="1"/>
            <a:r>
              <a:rPr lang="en-IN" dirty="0"/>
              <a:t>Insects</a:t>
            </a:r>
          </a:p>
          <a:p>
            <a:pPr lvl="1"/>
            <a:r>
              <a:rPr lang="en-IN" dirty="0"/>
              <a:t>Earthworms</a:t>
            </a:r>
          </a:p>
          <a:p>
            <a:pPr lvl="1"/>
            <a:r>
              <a:rPr lang="en-IN" dirty="0"/>
              <a:t>Rodents   </a:t>
            </a:r>
          </a:p>
        </p:txBody>
      </p:sp>
    </p:spTree>
    <p:extLst>
      <p:ext uri="{BB962C8B-B14F-4D97-AF65-F5344CB8AC3E}">
        <p14:creationId xmlns:p14="http://schemas.microsoft.com/office/powerpoint/2010/main" val="188629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2EDB-A973-492C-9947-BBA5D71DD162}"/>
              </a:ext>
            </a:extLst>
          </p:cNvPr>
          <p:cNvSpPr>
            <a:spLocks noGrp="1"/>
          </p:cNvSpPr>
          <p:nvPr>
            <p:ph type="title"/>
          </p:nvPr>
        </p:nvSpPr>
        <p:spPr>
          <a:xfrm>
            <a:off x="838200" y="365125"/>
            <a:ext cx="10515600" cy="707217"/>
          </a:xfrm>
        </p:spPr>
        <p:txBody>
          <a:bodyPr>
            <a:normAutofit fontScale="90000"/>
          </a:bodyPr>
          <a:lstStyle/>
          <a:p>
            <a:br>
              <a:rPr lang="en-IN" dirty="0"/>
            </a:br>
            <a:r>
              <a:rPr lang="en-IN" dirty="0"/>
              <a:t>Below Ground Biodiversity</a:t>
            </a:r>
            <a:br>
              <a:rPr lang="en-IN" dirty="0"/>
            </a:br>
            <a:r>
              <a:rPr lang="en-IN" dirty="0"/>
              <a:t> </a:t>
            </a:r>
          </a:p>
        </p:txBody>
      </p:sp>
      <p:sp>
        <p:nvSpPr>
          <p:cNvPr id="3" name="Content Placeholder 2">
            <a:extLst>
              <a:ext uri="{FF2B5EF4-FFF2-40B4-BE49-F238E27FC236}">
                <a16:creationId xmlns:a16="http://schemas.microsoft.com/office/drawing/2014/main" id="{B64B1D57-FAAC-4F97-AB10-7557C3344E60}"/>
              </a:ext>
            </a:extLst>
          </p:cNvPr>
          <p:cNvSpPr>
            <a:spLocks noGrp="1"/>
          </p:cNvSpPr>
          <p:nvPr>
            <p:ph idx="1"/>
          </p:nvPr>
        </p:nvSpPr>
        <p:spPr>
          <a:xfrm>
            <a:off x="838200" y="1072342"/>
            <a:ext cx="10515600" cy="5420533"/>
          </a:xfrm>
        </p:spPr>
        <p:txBody>
          <a:bodyPr>
            <a:normAutofit fontScale="85000" lnSpcReduction="20000"/>
          </a:bodyPr>
          <a:lstStyle/>
          <a:p>
            <a:r>
              <a:rPr lang="en-IN" sz="1800" dirty="0">
                <a:effectLst/>
                <a:latin typeface="Times New Roman" panose="02020603050405020304" pitchFamily="18" charset="0"/>
                <a:ea typeface="Calibri" panose="020F0502020204030204" pitchFamily="34" charset="0"/>
              </a:rPr>
              <a:t>There is linkage between Above Ground Biodiversity and Below Ground Biodiversity. Each strain and species of </a:t>
            </a:r>
            <a:r>
              <a:rPr lang="en-IN" sz="1800" dirty="0" err="1">
                <a:effectLst/>
                <a:latin typeface="Times New Roman" panose="02020603050405020304" pitchFamily="18" charset="0"/>
                <a:ea typeface="Calibri" panose="020F0502020204030204" pitchFamily="34" charset="0"/>
              </a:rPr>
              <a:t>microorganis</a:t>
            </a:r>
            <a:r>
              <a:rPr lang="en-IN" sz="1800" dirty="0">
                <a:effectLst/>
                <a:latin typeface="Times New Roman" panose="02020603050405020304" pitchFamily="18" charset="0"/>
                <a:ea typeface="Calibri" panose="020F0502020204030204" pitchFamily="34" charset="0"/>
              </a:rPr>
              <a:t> living in the </a:t>
            </a:r>
            <a:r>
              <a:rPr lang="en-IN" sz="1800" dirty="0" err="1">
                <a:effectLst/>
                <a:latin typeface="Times New Roman" panose="02020603050405020304" pitchFamily="18" charset="0"/>
                <a:ea typeface="Calibri" panose="020F0502020204030204" pitchFamily="34" charset="0"/>
              </a:rPr>
              <a:t>rhizospehere</a:t>
            </a:r>
            <a:r>
              <a:rPr lang="en-IN" sz="1800" dirty="0">
                <a:effectLst/>
                <a:latin typeface="Times New Roman" panose="02020603050405020304" pitchFamily="18" charset="0"/>
                <a:ea typeface="Calibri" panose="020F0502020204030204" pitchFamily="34" charset="0"/>
              </a:rPr>
              <a:t> have great affinity with particular species of plant. This has been coming since long time and part of evolution. </a:t>
            </a:r>
          </a:p>
          <a:p>
            <a:r>
              <a:rPr lang="en-IN" sz="1800" dirty="0">
                <a:effectLst/>
                <a:latin typeface="Times New Roman" panose="02020603050405020304" pitchFamily="18" charset="0"/>
                <a:ea typeface="Calibri" panose="020F0502020204030204" pitchFamily="34" charset="0"/>
              </a:rPr>
              <a:t>Crops cultivated from desi (Land races or heirlooms) seeds have this type of association with bacteria. That is why the use of desi varieties is much relevant in the natural farming</a:t>
            </a:r>
          </a:p>
          <a:p>
            <a:r>
              <a:rPr lang="en-IN" sz="1800" dirty="0">
                <a:effectLst/>
                <a:latin typeface="Times New Roman" panose="02020603050405020304" pitchFamily="18" charset="0"/>
                <a:ea typeface="Calibri" panose="020F0502020204030204" pitchFamily="34" charset="0"/>
              </a:rPr>
              <a:t>Below Ground Biodiversity plays major role in soil fertility. </a:t>
            </a:r>
          </a:p>
          <a:p>
            <a:r>
              <a:rPr lang="en-IN" sz="1800" dirty="0">
                <a:effectLst/>
                <a:latin typeface="Times New Roman" panose="02020603050405020304" pitchFamily="18" charset="0"/>
                <a:ea typeface="Calibri" panose="020F0502020204030204" pitchFamily="34" charset="0"/>
              </a:rPr>
              <a:t>95% of the biodiversity lives inside the soil. But only 3% of organisms are characterized. </a:t>
            </a:r>
          </a:p>
          <a:p>
            <a:r>
              <a:rPr lang="en-IN" sz="1800" dirty="0">
                <a:effectLst/>
                <a:latin typeface="Times New Roman" panose="02020603050405020304" pitchFamily="18" charset="0"/>
                <a:ea typeface="Calibri" panose="020F0502020204030204" pitchFamily="34" charset="0"/>
              </a:rPr>
              <a:t>The food web is starting from microorganisms and ending with soil dwelling mammals. </a:t>
            </a:r>
          </a:p>
          <a:p>
            <a:r>
              <a:rPr lang="en-IN" sz="1800" dirty="0">
                <a:effectLst/>
                <a:latin typeface="Times New Roman" panose="02020603050405020304" pitchFamily="18" charset="0"/>
                <a:ea typeface="Calibri" panose="020F0502020204030204" pitchFamily="34" charset="0"/>
                <a:cs typeface="Gautami" panose="020B0502040204020203" pitchFamily="34" charset="0"/>
              </a:rPr>
              <a:t>Below ground biodiversity is 10 time more than that of above ground biodiversity. Science has strong evidence that microbes such as Mycorrhizal fungi and Plant Growth Promoting Rhizobacteria (PGPR) help plants to deal with biotic and abiotic stress through plant growth promotion and induced resistance. Belowground microbes interact with above ground biodiversity such as plants(herbivore insects, their natural enemies and pollinators), in a bidirectional way.    </a:t>
            </a:r>
            <a:endParaRPr lang="en-IN" sz="1800" dirty="0">
              <a:effectLst/>
              <a:latin typeface="Calibri" panose="020F0502020204030204" pitchFamily="34" charset="0"/>
              <a:ea typeface="Calibri" panose="020F0502020204030204" pitchFamily="34" charset="0"/>
              <a:cs typeface="Gautami" panose="020B0502040204020203" pitchFamily="34" charset="0"/>
            </a:endParaRPr>
          </a:p>
          <a:p>
            <a:r>
              <a:rPr lang="en-IN" sz="1800" dirty="0">
                <a:effectLst/>
                <a:latin typeface="Times New Roman" panose="02020603050405020304" pitchFamily="18" charset="0"/>
                <a:ea typeface="Calibri" panose="020F0502020204030204" pitchFamily="34" charset="0"/>
              </a:rPr>
              <a:t>Beneficial soil organisms perform many beneficial functions which influence soil fertility and plant health. Beneficial bacteria release organic acids which are useful in solubilization of mineral elements of the soil. Bacteria also release complex polysaccharides that support in making of soil aggregates. Soil aggregates give soil to structure.</a:t>
            </a:r>
            <a:endParaRPr lang="en-IN" sz="1800" dirty="0">
              <a:latin typeface="Times New Roman" panose="02020603050405020304" pitchFamily="18" charset="0"/>
            </a:endParaRPr>
          </a:p>
          <a:p>
            <a:r>
              <a:rPr lang="en-IN" sz="1800" dirty="0">
                <a:effectLst/>
                <a:latin typeface="Times New Roman" panose="02020603050405020304" pitchFamily="18" charset="0"/>
                <a:ea typeface="Calibri" panose="020F0502020204030204" pitchFamily="34" charset="0"/>
              </a:rPr>
              <a:t>Other beneficial soil microorganisms such as the Actinomyces release antibiotics into the soil. These antibiotics are taken up by the plant to protect it against pests.</a:t>
            </a:r>
          </a:p>
          <a:p>
            <a:r>
              <a:rPr lang="en-IN" sz="1800" dirty="0">
                <a:effectLst/>
                <a:latin typeface="Times New Roman" panose="02020603050405020304" pitchFamily="18" charset="0"/>
                <a:ea typeface="Calibri" panose="020F0502020204030204" pitchFamily="34" charset="0"/>
              </a:rPr>
              <a:t>Fungi perform beneficial functions in soils. Mycorrhizal fungi supply trace elements and water to plant roots. Other fungi decompose crop residues and vegetative organic matter and release nutrients. Many of the organic compounds released by fungi help in the formation of humus and soil aggregates. </a:t>
            </a:r>
          </a:p>
          <a:p>
            <a:r>
              <a:rPr lang="en-IN" sz="1800" dirty="0">
                <a:effectLst/>
                <a:latin typeface="Times New Roman" panose="02020603050405020304" pitchFamily="18" charset="0"/>
                <a:ea typeface="Calibri" panose="020F0502020204030204" pitchFamily="34" charset="0"/>
              </a:rPr>
              <a:t>Beneficial soil dwelling animals create tunnel like channels in the soil which are source for water percolation and air circulation.  Soil dwelling animals also help in the formation of humus and balance the concentration of soil microorganisms within the food web. Thus, a living soil is a fertile and healthy soil.</a:t>
            </a:r>
            <a:endParaRPr lang="en-IN" dirty="0"/>
          </a:p>
        </p:txBody>
      </p:sp>
    </p:spTree>
    <p:extLst>
      <p:ext uri="{BB962C8B-B14F-4D97-AF65-F5344CB8AC3E}">
        <p14:creationId xmlns:p14="http://schemas.microsoft.com/office/powerpoint/2010/main" val="154747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75C7-0C28-46EA-A5E8-01210882B6FF}"/>
              </a:ext>
            </a:extLst>
          </p:cNvPr>
          <p:cNvSpPr>
            <a:spLocks noGrp="1"/>
          </p:cNvSpPr>
          <p:nvPr>
            <p:ph type="title"/>
          </p:nvPr>
        </p:nvSpPr>
        <p:spPr>
          <a:xfrm>
            <a:off x="838200" y="365126"/>
            <a:ext cx="10515600" cy="557588"/>
          </a:xfrm>
        </p:spPr>
        <p:txBody>
          <a:bodyPr>
            <a:normAutofit fontScale="90000"/>
          </a:bodyPr>
          <a:lstStyle/>
          <a:p>
            <a:r>
              <a:rPr lang="en-IN" dirty="0"/>
              <a:t>Plant Immunity </a:t>
            </a:r>
          </a:p>
        </p:txBody>
      </p:sp>
      <p:sp>
        <p:nvSpPr>
          <p:cNvPr id="3" name="Content Placeholder 2">
            <a:extLst>
              <a:ext uri="{FF2B5EF4-FFF2-40B4-BE49-F238E27FC236}">
                <a16:creationId xmlns:a16="http://schemas.microsoft.com/office/drawing/2014/main" id="{A67D2EC5-761F-4C66-B2B2-C137DB3DFFDB}"/>
              </a:ext>
            </a:extLst>
          </p:cNvPr>
          <p:cNvSpPr>
            <a:spLocks noGrp="1"/>
          </p:cNvSpPr>
          <p:nvPr>
            <p:ph idx="1"/>
          </p:nvPr>
        </p:nvSpPr>
        <p:spPr>
          <a:xfrm>
            <a:off x="838200" y="922714"/>
            <a:ext cx="10515600" cy="5254249"/>
          </a:xfrm>
        </p:spPr>
        <p:txBody>
          <a:bodyPr>
            <a:normAutofit fontScale="92500" lnSpcReduction="10000"/>
          </a:bodyPr>
          <a:lstStyle/>
          <a:p>
            <a:r>
              <a:rPr lang="en-IN" sz="2000" dirty="0">
                <a:effectLst/>
                <a:latin typeface="Times New Roman" panose="02020603050405020304" pitchFamily="18" charset="0"/>
                <a:ea typeface="Calibri" panose="020F0502020204030204" pitchFamily="34" charset="0"/>
              </a:rPr>
              <a:t>Plants have developed direct defence against insect herbivores and indirect defence to promote the effectiveness of natural enemies of insect herbivores. </a:t>
            </a:r>
          </a:p>
          <a:p>
            <a:r>
              <a:rPr lang="en-IN" sz="2000" dirty="0">
                <a:effectLst/>
                <a:latin typeface="Times New Roman" panose="02020603050405020304" pitchFamily="18" charset="0"/>
                <a:ea typeface="Calibri" panose="020F0502020204030204" pitchFamily="34" charset="0"/>
              </a:rPr>
              <a:t>Soil borne microbes (</a:t>
            </a:r>
            <a:r>
              <a:rPr lang="en-IN" sz="2000" dirty="0" err="1">
                <a:effectLst/>
                <a:latin typeface="Times New Roman" panose="02020603050405020304" pitchFamily="18" charset="0"/>
                <a:ea typeface="Calibri" panose="020F0502020204030204" pitchFamily="34" charset="0"/>
              </a:rPr>
              <a:t>eg.</a:t>
            </a:r>
            <a:r>
              <a:rPr lang="en-IN" sz="2000" dirty="0">
                <a:effectLst/>
                <a:latin typeface="Times New Roman" panose="02020603050405020304" pitchFamily="18" charset="0"/>
                <a:ea typeface="Calibri" panose="020F0502020204030204" pitchFamily="34" charset="0"/>
              </a:rPr>
              <a:t> Root endophytic fungi, mycorrhizal fungi, plant growth promoting fungi, rhizobacteria and rhizobia) exert positive effects on plant growth and survival through direct and plant mediated mechanisms. </a:t>
            </a:r>
          </a:p>
          <a:p>
            <a:r>
              <a:rPr lang="en-IN" sz="2000" dirty="0">
                <a:effectLst/>
                <a:latin typeface="Times New Roman" panose="02020603050405020304" pitchFamily="18" charset="0"/>
                <a:ea typeface="Calibri" panose="020F0502020204030204" pitchFamily="34" charset="0"/>
              </a:rPr>
              <a:t>Plant defence mechanisms by plant growth promotion and Induced Systemic Resistance (ISR) is developed in Natural Farming.  </a:t>
            </a:r>
          </a:p>
          <a:p>
            <a:r>
              <a:rPr lang="en-US" sz="1900" b="0" i="0" dirty="0">
                <a:solidFill>
                  <a:srgbClr val="3E3D40"/>
                </a:solidFill>
                <a:effectLst/>
                <a:latin typeface="Georgia" panose="02040502050405020303" pitchFamily="18" charset="0"/>
              </a:rPr>
              <a:t>PGPR favor plant growth notably by facilitating nutrient availability and modulating the host’s hormonal balance but also display plant protective activity toward pathogen ingress.</a:t>
            </a:r>
          </a:p>
          <a:p>
            <a:r>
              <a:rPr lang="en-US" sz="1900" b="0" i="0" dirty="0">
                <a:solidFill>
                  <a:srgbClr val="3E3D40"/>
                </a:solidFill>
                <a:effectLst/>
                <a:latin typeface="Georgia" panose="02040502050405020303" pitchFamily="18" charset="0"/>
              </a:rPr>
              <a:t>This biocontrol potential relies on several traits including the ability to efficiently compete for space and nutrients with pathogens, a strong direct antagonistic activity based on secretion of low-size antimicrobials or hydrolytic enzymes and the capacity to stimulate induced systemic resistance (ISR). </a:t>
            </a:r>
          </a:p>
          <a:p>
            <a:r>
              <a:rPr lang="en-US" sz="1900" b="0" i="0" dirty="0">
                <a:solidFill>
                  <a:srgbClr val="3E3D40"/>
                </a:solidFill>
                <a:effectLst/>
                <a:latin typeface="Georgia" panose="02040502050405020303" pitchFamily="18" charset="0"/>
              </a:rPr>
              <a:t>ISR is a systemically expressed resistance state that renders the host less susceptible to subsequent infection, and it is of great interest from an agronomical perspective because effective against a broad spectrum of microbial pathogens, nematodes, and insects.</a:t>
            </a:r>
          </a:p>
          <a:p>
            <a:r>
              <a:rPr lang="en-US" sz="1900" b="0" i="0" dirty="0">
                <a:solidFill>
                  <a:srgbClr val="3E3D40"/>
                </a:solidFill>
                <a:effectLst/>
                <a:latin typeface="Georgia" panose="02040502050405020303" pitchFamily="18" charset="0"/>
              </a:rPr>
              <a:t>Most of the well-characterized PGPR elicitors are soluble compounds, but some volatile organic compounds (VOCs) were as well-reported to induce systemic resistance in the host plant, showing that these metabolites can also act as </a:t>
            </a:r>
            <a:r>
              <a:rPr lang="en-US" sz="1900" b="0" i="0" dirty="0" err="1">
                <a:solidFill>
                  <a:srgbClr val="3E3D40"/>
                </a:solidFill>
                <a:effectLst/>
                <a:latin typeface="Georgia" panose="02040502050405020303" pitchFamily="18" charset="0"/>
              </a:rPr>
              <a:t>infochemicals</a:t>
            </a:r>
            <a:r>
              <a:rPr lang="en-US" sz="1900" b="0" i="0" dirty="0">
                <a:solidFill>
                  <a:srgbClr val="3E3D40"/>
                </a:solidFill>
                <a:effectLst/>
                <a:latin typeface="Georgia" panose="02040502050405020303" pitchFamily="18" charset="0"/>
              </a:rPr>
              <a:t> involved in inter-kingdom communication</a:t>
            </a:r>
            <a:endParaRPr lang="en-IN" sz="3000" dirty="0"/>
          </a:p>
        </p:txBody>
      </p:sp>
    </p:spTree>
    <p:extLst>
      <p:ext uri="{BB962C8B-B14F-4D97-AF65-F5344CB8AC3E}">
        <p14:creationId xmlns:p14="http://schemas.microsoft.com/office/powerpoint/2010/main" val="317345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38CE-DE38-4F60-AEBB-06EF0773E731}"/>
              </a:ext>
            </a:extLst>
          </p:cNvPr>
          <p:cNvSpPr>
            <a:spLocks noGrp="1"/>
          </p:cNvSpPr>
          <p:nvPr>
            <p:ph type="title"/>
          </p:nvPr>
        </p:nvSpPr>
        <p:spPr>
          <a:xfrm>
            <a:off x="838200" y="218800"/>
            <a:ext cx="10515600" cy="720538"/>
          </a:xfrm>
        </p:spPr>
        <p:txBody>
          <a:bodyPr>
            <a:noAutofit/>
          </a:bodyPr>
          <a:lstStyle/>
          <a:p>
            <a:r>
              <a:rPr lang="en-IN" sz="2400" b="0" i="1" dirty="0">
                <a:solidFill>
                  <a:srgbClr val="222222"/>
                </a:solidFill>
                <a:effectLst/>
                <a:latin typeface="Arial" panose="020B0604020202020204" pitchFamily="34" charset="0"/>
              </a:rPr>
              <a:t>PGPR Induced Immunity in Rice Plants                                                        </a:t>
            </a:r>
            <a:r>
              <a:rPr lang="en-IN" sz="1600" b="0" i="1" dirty="0">
                <a:solidFill>
                  <a:srgbClr val="222222"/>
                </a:solidFill>
                <a:effectLst/>
                <a:latin typeface="Arial" panose="020B0604020202020204" pitchFamily="34" charset="0"/>
              </a:rPr>
              <a:t>Ref: M</a:t>
            </a:r>
            <a:r>
              <a:rPr lang="en-IN" sz="1600" b="1" i="0" dirty="0">
                <a:solidFill>
                  <a:srgbClr val="3156A2"/>
                </a:solidFill>
                <a:effectLst/>
                <a:latin typeface="Arial" panose="020B0604020202020204" pitchFamily="34" charset="0"/>
                <a:hlinkClick r:id="rId2"/>
              </a:rPr>
              <a:t>ohamad </a:t>
            </a:r>
            <a:r>
              <a:rPr lang="en-IN" sz="1600" b="1" i="0" dirty="0" err="1">
                <a:solidFill>
                  <a:srgbClr val="3156A2"/>
                </a:solidFill>
                <a:effectLst/>
                <a:latin typeface="Arial" panose="020B0604020202020204" pitchFamily="34" charset="0"/>
                <a:hlinkClick r:id="rId2"/>
              </a:rPr>
              <a:t>Syazwan</a:t>
            </a:r>
            <a:r>
              <a:rPr lang="en-IN" sz="1600" b="1" i="0" dirty="0">
                <a:solidFill>
                  <a:srgbClr val="3156A2"/>
                </a:solidFill>
                <a:effectLst/>
                <a:latin typeface="Arial" panose="020B0604020202020204" pitchFamily="34" charset="0"/>
                <a:hlinkClick r:id="rId2"/>
              </a:rPr>
              <a:t> </a:t>
            </a:r>
            <a:r>
              <a:rPr lang="en-IN" sz="1600" b="1" i="0" dirty="0" err="1">
                <a:solidFill>
                  <a:srgbClr val="3156A2"/>
                </a:solidFill>
                <a:effectLst/>
                <a:latin typeface="Arial" panose="020B0604020202020204" pitchFamily="34" charset="0"/>
                <a:hlinkClick r:id="rId2"/>
              </a:rPr>
              <a:t>Ngalimat</a:t>
            </a:r>
            <a:r>
              <a:rPr lang="en-IN" sz="1600" b="1" i="0" dirty="0">
                <a:solidFill>
                  <a:srgbClr val="3156A2"/>
                </a:solidFill>
                <a:effectLst/>
                <a:latin typeface="Arial" panose="020B0604020202020204" pitchFamily="34" charset="0"/>
              </a:rPr>
              <a:t> et al</a:t>
            </a:r>
            <a:r>
              <a:rPr lang="en-IN" sz="1600" b="1" i="0" u="sng" dirty="0">
                <a:solidFill>
                  <a:srgbClr val="3156A2"/>
                </a:solidFill>
                <a:effectLst/>
                <a:latin typeface="Arial" panose="020B0604020202020204" pitchFamily="34" charset="0"/>
              </a:rPr>
              <a:t> </a:t>
            </a:r>
            <a:r>
              <a:rPr lang="en-IN" sz="1600" b="0" i="1" dirty="0">
                <a:solidFill>
                  <a:srgbClr val="222222"/>
                </a:solidFill>
                <a:effectLst/>
                <a:latin typeface="Arial" panose="020B0604020202020204" pitchFamily="34" charset="0"/>
              </a:rPr>
              <a:t>Microorganisms</a:t>
            </a:r>
            <a:r>
              <a:rPr lang="en-IN" sz="1600" b="0" i="0" dirty="0">
                <a:solidFill>
                  <a:srgbClr val="222222"/>
                </a:solidFill>
                <a:effectLst/>
                <a:latin typeface="Arial" panose="020B0604020202020204" pitchFamily="34" charset="0"/>
              </a:rPr>
              <a:t> </a:t>
            </a:r>
            <a:r>
              <a:rPr lang="en-IN" sz="1600" b="1" i="0" dirty="0">
                <a:solidFill>
                  <a:srgbClr val="222222"/>
                </a:solidFill>
                <a:effectLst/>
                <a:latin typeface="Arial" panose="020B0604020202020204" pitchFamily="34" charset="0"/>
              </a:rPr>
              <a:t>2021</a:t>
            </a:r>
            <a:r>
              <a:rPr lang="en-IN" sz="1600" b="0" i="0" dirty="0">
                <a:solidFill>
                  <a:srgbClr val="222222"/>
                </a:solidFill>
                <a:effectLst/>
                <a:latin typeface="Arial" panose="020B0604020202020204" pitchFamily="34" charset="0"/>
              </a:rPr>
              <a:t>, </a:t>
            </a:r>
            <a:r>
              <a:rPr lang="en-IN" sz="1600" b="0" i="1" dirty="0">
                <a:solidFill>
                  <a:srgbClr val="222222"/>
                </a:solidFill>
                <a:effectLst/>
                <a:latin typeface="Arial" panose="020B0604020202020204" pitchFamily="34" charset="0"/>
              </a:rPr>
              <a:t>9</a:t>
            </a:r>
            <a:r>
              <a:rPr lang="en-IN" sz="1600" b="0" i="0" dirty="0">
                <a:solidFill>
                  <a:srgbClr val="222222"/>
                </a:solidFill>
                <a:effectLst/>
                <a:latin typeface="Arial" panose="020B0604020202020204" pitchFamily="34" charset="0"/>
              </a:rPr>
              <a:t>(4), 682</a:t>
            </a:r>
            <a:endParaRPr lang="en-IN" sz="1600" dirty="0"/>
          </a:p>
        </p:txBody>
      </p:sp>
      <p:pic>
        <p:nvPicPr>
          <p:cNvPr id="5122" name="Picture 2" descr="Microorganisms | Free Full-Text | Plant Growth-Promoting Bacteria as an  Emerging Tool to Manage Bacterial Rice Pathogens | HTML">
            <a:extLst>
              <a:ext uri="{FF2B5EF4-FFF2-40B4-BE49-F238E27FC236}">
                <a16:creationId xmlns:a16="http://schemas.microsoft.com/office/drawing/2014/main" id="{C46CC6F2-7236-477D-9FA8-F177F7FC2C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5839" y="1014153"/>
            <a:ext cx="5625047" cy="5625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5F9B31-DA83-42E6-8F37-F4D5A8B86A7A}"/>
              </a:ext>
            </a:extLst>
          </p:cNvPr>
          <p:cNvSpPr txBox="1"/>
          <p:nvPr/>
        </p:nvSpPr>
        <p:spPr>
          <a:xfrm>
            <a:off x="6630886" y="1014153"/>
            <a:ext cx="5230784" cy="4524315"/>
          </a:xfrm>
          <a:prstGeom prst="rect">
            <a:avLst/>
          </a:prstGeom>
          <a:noFill/>
        </p:spPr>
        <p:txBody>
          <a:bodyPr wrap="square">
            <a:spAutoFit/>
          </a:bodyPr>
          <a:lstStyle/>
          <a:p>
            <a:r>
              <a:rPr lang="en-US" b="0" i="0" dirty="0">
                <a:solidFill>
                  <a:srgbClr val="222222"/>
                </a:solidFill>
                <a:effectLst/>
                <a:latin typeface="Arial" panose="020B0604020202020204" pitchFamily="34" charset="0"/>
              </a:rPr>
              <a:t>Biological control interactions exerted by the plant growth-promoting bacteria (PGPB). This illustration depicts the interactions between PGPB, phytopathogens, and plants. PGPB promote plant growth either by direct and or indirect mechanisms. PGPB colonize plant’s rhizosphere and produce antimicrobial metabolites. In the plant’s rhizosphere, antibiosis and nutrient competition interaction suppresses the growth of phytopathogens. Elicitors of induced systemic resistance (ISR) production by PGPB and in the simultaneous presence of phytopathogens enhanced the plant ISR. Thus, this mediated defense response of plants towards phytopathogens and consequently enhanced plant growth and health  </a:t>
            </a:r>
            <a:endParaRPr lang="en-IN" dirty="0"/>
          </a:p>
        </p:txBody>
      </p:sp>
    </p:spTree>
    <p:extLst>
      <p:ext uri="{BB962C8B-B14F-4D97-AF65-F5344CB8AC3E}">
        <p14:creationId xmlns:p14="http://schemas.microsoft.com/office/powerpoint/2010/main" val="22686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218F-F3D1-4364-8CE5-C3E5324E4D11}"/>
              </a:ext>
            </a:extLst>
          </p:cNvPr>
          <p:cNvSpPr>
            <a:spLocks noGrp="1"/>
          </p:cNvSpPr>
          <p:nvPr>
            <p:ph type="title"/>
          </p:nvPr>
        </p:nvSpPr>
        <p:spPr>
          <a:xfrm>
            <a:off x="780011" y="2651125"/>
            <a:ext cx="10515600" cy="1325563"/>
          </a:xfrm>
        </p:spPr>
        <p:txBody>
          <a:bodyPr>
            <a:normAutofit fontScale="90000"/>
          </a:bodyPr>
          <a:lstStyle/>
          <a:p>
            <a:r>
              <a:rPr lang="en-IN" b="1" dirty="0"/>
              <a:t>Insect Pests </a:t>
            </a:r>
            <a:br>
              <a:rPr lang="en-IN" b="1" dirty="0"/>
            </a:br>
            <a:r>
              <a:rPr lang="en-IN" b="1" dirty="0"/>
              <a:t>and </a:t>
            </a:r>
            <a:br>
              <a:rPr lang="en-IN" b="1" dirty="0"/>
            </a:br>
            <a:r>
              <a:rPr lang="en-IN" b="1" dirty="0"/>
              <a:t>Management Approaches in Natural Farming </a:t>
            </a:r>
          </a:p>
        </p:txBody>
      </p:sp>
    </p:spTree>
    <p:extLst>
      <p:ext uri="{BB962C8B-B14F-4D97-AF65-F5344CB8AC3E}">
        <p14:creationId xmlns:p14="http://schemas.microsoft.com/office/powerpoint/2010/main" val="313039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BEB4-0F65-433F-BA9D-224D3306862B}"/>
              </a:ext>
            </a:extLst>
          </p:cNvPr>
          <p:cNvSpPr>
            <a:spLocks noGrp="1"/>
          </p:cNvSpPr>
          <p:nvPr>
            <p:ph type="title"/>
          </p:nvPr>
        </p:nvSpPr>
        <p:spPr>
          <a:xfrm>
            <a:off x="838200" y="365126"/>
            <a:ext cx="10515600" cy="723842"/>
          </a:xfrm>
        </p:spPr>
        <p:txBody>
          <a:bodyPr>
            <a:normAutofit fontScale="90000"/>
          </a:bodyPr>
          <a:lstStyle/>
          <a:p>
            <a:r>
              <a:rPr lang="en-IN" dirty="0"/>
              <a:t>Sucking Pests and Their Life cycles</a:t>
            </a:r>
            <a:r>
              <a:rPr lang="en-IN" sz="2200" dirty="0"/>
              <a:t>( Whitefly, Thrips, </a:t>
            </a:r>
            <a:r>
              <a:rPr lang="en-IN" sz="2200" dirty="0" err="1"/>
              <a:t>Jassids</a:t>
            </a:r>
            <a:r>
              <a:rPr lang="en-IN" sz="2200" dirty="0"/>
              <a:t>, Aphids) </a:t>
            </a:r>
            <a:endParaRPr lang="en-IN" dirty="0"/>
          </a:p>
        </p:txBody>
      </p:sp>
      <p:pic>
        <p:nvPicPr>
          <p:cNvPr id="4" name="Content Placeholder 3">
            <a:extLst>
              <a:ext uri="{FF2B5EF4-FFF2-40B4-BE49-F238E27FC236}">
                <a16:creationId xmlns:a16="http://schemas.microsoft.com/office/drawing/2014/main" id="{D3DB32B8-6369-4CED-BE58-69E95F4EE61B}"/>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4681" y="1291345"/>
            <a:ext cx="3104804" cy="2493818"/>
          </a:xfrm>
          <a:prstGeom prst="rect">
            <a:avLst/>
          </a:prstGeom>
          <a:noFill/>
        </p:spPr>
      </p:pic>
      <p:pic>
        <p:nvPicPr>
          <p:cNvPr id="5" name="Picture 4">
            <a:extLst>
              <a:ext uri="{FF2B5EF4-FFF2-40B4-BE49-F238E27FC236}">
                <a16:creationId xmlns:a16="http://schemas.microsoft.com/office/drawing/2014/main" id="{4C40831F-5EB3-42E0-A6CE-F035B9E736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946" y="1131729"/>
            <a:ext cx="2990850" cy="2813050"/>
          </a:xfrm>
          <a:prstGeom prst="rect">
            <a:avLst/>
          </a:prstGeom>
          <a:noFill/>
        </p:spPr>
      </p:pic>
      <p:pic>
        <p:nvPicPr>
          <p:cNvPr id="6" name="Picture 5">
            <a:extLst>
              <a:ext uri="{FF2B5EF4-FFF2-40B4-BE49-F238E27FC236}">
                <a16:creationId xmlns:a16="http://schemas.microsoft.com/office/drawing/2014/main" id="{12FF3FD6-C0B0-4E11-866C-DB06569672E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0950" y="1131729"/>
            <a:ext cx="3098800" cy="3067050"/>
          </a:xfrm>
          <a:prstGeom prst="rect">
            <a:avLst/>
          </a:prstGeom>
          <a:noFill/>
        </p:spPr>
      </p:pic>
      <p:pic>
        <p:nvPicPr>
          <p:cNvPr id="7" name="Picture 6">
            <a:extLst>
              <a:ext uri="{FF2B5EF4-FFF2-40B4-BE49-F238E27FC236}">
                <a16:creationId xmlns:a16="http://schemas.microsoft.com/office/drawing/2014/main" id="{14A14067-1B14-41C1-971B-DC019685320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4970" y="3944779"/>
            <a:ext cx="2782801" cy="2684824"/>
          </a:xfrm>
          <a:prstGeom prst="rect">
            <a:avLst/>
          </a:prstGeom>
          <a:noFill/>
        </p:spPr>
      </p:pic>
    </p:spTree>
    <p:extLst>
      <p:ext uri="{BB962C8B-B14F-4D97-AF65-F5344CB8AC3E}">
        <p14:creationId xmlns:p14="http://schemas.microsoft.com/office/powerpoint/2010/main" val="288638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B033-1030-4C8B-B1D9-5BE11DA6C7B1}"/>
              </a:ext>
            </a:extLst>
          </p:cNvPr>
          <p:cNvSpPr>
            <a:spLocks noGrp="1"/>
          </p:cNvSpPr>
          <p:nvPr>
            <p:ph type="title"/>
          </p:nvPr>
        </p:nvSpPr>
        <p:spPr/>
        <p:txBody>
          <a:bodyPr/>
          <a:lstStyle/>
          <a:p>
            <a:r>
              <a:rPr lang="en-IN" dirty="0"/>
              <a:t>Lepidopteran pests and Their Life </a:t>
            </a:r>
            <a:r>
              <a:rPr lang="en-IN" dirty="0" err="1"/>
              <a:t>cylces</a:t>
            </a:r>
            <a:r>
              <a:rPr lang="en-IN" dirty="0"/>
              <a:t>           </a:t>
            </a:r>
            <a:r>
              <a:rPr lang="en-IN" sz="2400" dirty="0"/>
              <a:t>( Tobacco Cutworm, American Bollworm, Pink Bollworm)</a:t>
            </a:r>
            <a:endParaRPr lang="en-IN" dirty="0"/>
          </a:p>
        </p:txBody>
      </p:sp>
      <p:pic>
        <p:nvPicPr>
          <p:cNvPr id="4" name="Content Placeholder 3">
            <a:extLst>
              <a:ext uri="{FF2B5EF4-FFF2-40B4-BE49-F238E27FC236}">
                <a16:creationId xmlns:a16="http://schemas.microsoft.com/office/drawing/2014/main" id="{9EB69CAC-58CD-439B-BBBE-7A92E140D61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27269"/>
            <a:ext cx="2531225" cy="2518756"/>
          </a:xfrm>
          <a:prstGeom prst="rect">
            <a:avLst/>
          </a:prstGeom>
          <a:noFill/>
        </p:spPr>
      </p:pic>
      <p:pic>
        <p:nvPicPr>
          <p:cNvPr id="5" name="Picture 4">
            <a:extLst>
              <a:ext uri="{FF2B5EF4-FFF2-40B4-BE49-F238E27FC236}">
                <a16:creationId xmlns:a16="http://schemas.microsoft.com/office/drawing/2014/main" id="{6EFE4B9F-C873-4D64-A5CB-DA9BDB046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917" y="1927269"/>
            <a:ext cx="2882900" cy="2781300"/>
          </a:xfrm>
          <a:prstGeom prst="rect">
            <a:avLst/>
          </a:prstGeom>
          <a:noFill/>
        </p:spPr>
      </p:pic>
      <p:pic>
        <p:nvPicPr>
          <p:cNvPr id="6" name="Picture 5">
            <a:extLst>
              <a:ext uri="{FF2B5EF4-FFF2-40B4-BE49-F238E27FC236}">
                <a16:creationId xmlns:a16="http://schemas.microsoft.com/office/drawing/2014/main" id="{02BE9B69-7CCA-449A-BEC4-C85A3ECF39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57309" y="1927269"/>
            <a:ext cx="3096491" cy="2919051"/>
          </a:xfrm>
          <a:prstGeom prst="rect">
            <a:avLst/>
          </a:prstGeom>
          <a:noFill/>
        </p:spPr>
      </p:pic>
    </p:spTree>
    <p:extLst>
      <p:ext uri="{BB962C8B-B14F-4D97-AF65-F5344CB8AC3E}">
        <p14:creationId xmlns:p14="http://schemas.microsoft.com/office/powerpoint/2010/main" val="3147774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2336</Words>
  <Application>Microsoft Office PowerPoint</Application>
  <PresentationFormat>Widescreen</PresentationFormat>
  <Paragraphs>186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Times New Roman</vt:lpstr>
      <vt:lpstr>Office Theme</vt:lpstr>
      <vt:lpstr>Natural Farming Approaches in Plant Protection </vt:lpstr>
      <vt:lpstr>Natural Farming Concept </vt:lpstr>
      <vt:lpstr>Agro-biodiversity </vt:lpstr>
      <vt:lpstr> Below Ground Biodiversity  </vt:lpstr>
      <vt:lpstr>Plant Immunity </vt:lpstr>
      <vt:lpstr>PGPR Induced Immunity in Rice Plants                                                        Ref: Mohamad Syazwan Ngalimat et al Microorganisms 2021, 9(4), 682</vt:lpstr>
      <vt:lpstr>Insect Pests  and  Management Approaches in Natural Farming </vt:lpstr>
      <vt:lpstr>Sucking Pests and Their Life cycles( Whitefly, Thrips, Jassids, Aphids) </vt:lpstr>
      <vt:lpstr>Lepidopteran pests and Their Life cylces           ( Tobacco Cutworm, American Bollworm, Pink Bollworm)</vt:lpstr>
      <vt:lpstr>Insect Pests and Management Approaches  </vt:lpstr>
      <vt:lpstr> Seed Treatment with Beejamruth </vt:lpstr>
      <vt:lpstr>Beejamruth-Benefits and Usage</vt:lpstr>
      <vt:lpstr>Neemastra</vt:lpstr>
      <vt:lpstr>Agniastram </vt:lpstr>
      <vt:lpstr>Brahmastra</vt:lpstr>
      <vt:lpstr>Dashaparni</vt:lpstr>
      <vt:lpstr>Dashaparni </vt:lpstr>
      <vt:lpstr>Dashaparni </vt:lpstr>
      <vt:lpstr>Crop Diseases  and  Management options in Natural Farming </vt:lpstr>
      <vt:lpstr>Diseases (Alternaria leaf spot, Tikka leaf spot, Powder mildew, Rust) </vt:lpstr>
      <vt:lpstr>Virus disease (Yellow Mosaic in Bendi, Leaf Curl and Little leaf in Brinjal )</vt:lpstr>
      <vt:lpstr>Bacterial diseases ( Speck in Tomato, Anthracnose in Guava, BLB in paddy</vt:lpstr>
      <vt:lpstr>Disease Management Approaches  </vt:lpstr>
      <vt:lpstr> Sour Buttermilk  </vt:lpstr>
      <vt:lpstr> Dry Ginger and Cow milk solution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Protection in Natural Farming </dc:title>
  <dc:creator>Venkat Raman</dc:creator>
  <cp:lastModifiedBy>Venkat Raman</cp:lastModifiedBy>
  <cp:revision>21</cp:revision>
  <dcterms:created xsi:type="dcterms:W3CDTF">2022-04-06T11:33:35Z</dcterms:created>
  <dcterms:modified xsi:type="dcterms:W3CDTF">2022-04-06T18:59:54Z</dcterms:modified>
</cp:coreProperties>
</file>